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6858000" cx="12192000"/>
  <p:notesSz cx="6858000" cy="9144000"/>
  <p:embeddedFontLst>
    <p:embeddedFont>
      <p:font typeface="Roboto Slab"/>
      <p:regular r:id="rId94"/>
      <p:bold r:id="rId95"/>
    </p:embeddedFont>
    <p:embeddedFont>
      <p:font typeface="Montserrat"/>
      <p:regular r:id="rId96"/>
      <p:bold r:id="rId97"/>
      <p:italic r:id="rId98"/>
      <p:boldItalic r:id="rId99"/>
    </p:embeddedFont>
    <p:embeddedFont>
      <p:font typeface="Source Sans Pro"/>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4" roundtripDataSignature="AMtx7mjU+93uenAUs/gZ/kjdSEn37iXG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7861F9-2871-47D9-8E34-A5B295BCC89A}">
  <a:tblStyle styleId="{A97861F9-2871-47D9-8E34-A5B295BCC89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A16852D-099A-4CD0-A427-E030793A21E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customschemas.google.com/relationships/presentationmetadata" Target="meta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SourceSansPro-boldItalic.fntdata"/><Relationship Id="rId102" Type="http://schemas.openxmlformats.org/officeDocument/2006/relationships/font" Target="fonts/SourceSansPro-italic.fntdata"/><Relationship Id="rId101" Type="http://schemas.openxmlformats.org/officeDocument/2006/relationships/font" Target="fonts/SourceSansPro-bold.fntdata"/><Relationship Id="rId100" Type="http://schemas.openxmlformats.org/officeDocument/2006/relationships/font" Target="fonts/SourceSansPro-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Slab-bold.fntdata"/><Relationship Id="rId94" Type="http://schemas.openxmlformats.org/officeDocument/2006/relationships/font" Target="fonts/RobotoSlab-regular.fntdata"/><Relationship Id="rId97" Type="http://schemas.openxmlformats.org/officeDocument/2006/relationships/font" Target="fonts/Montserrat-bold.fntdata"/><Relationship Id="rId96" Type="http://schemas.openxmlformats.org/officeDocument/2006/relationships/font" Target="fonts/Montserrat-regular.fntdata"/><Relationship Id="rId11" Type="http://schemas.openxmlformats.org/officeDocument/2006/relationships/slide" Target="slides/slide5.xml"/><Relationship Id="rId99" Type="http://schemas.openxmlformats.org/officeDocument/2006/relationships/font" Target="fonts/Montserrat-boldItalic.fntdata"/><Relationship Id="rId10" Type="http://schemas.openxmlformats.org/officeDocument/2006/relationships/slide" Target="slides/slide4.xml"/><Relationship Id="rId98" Type="http://schemas.openxmlformats.org/officeDocument/2006/relationships/font" Target="fonts/Montserrat-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Mq1ifqxQ9m_8SmVHVKTSgJziXkuoqMXf" TargetMode="External"/><Relationship Id="rId3" Type="http://schemas.openxmlformats.org/officeDocument/2006/relationships/hyperlink" Target="https://github.com/Mohamed-Ahmed-Abo-El-Enen/Small-Projects/tree/main/simple_RCNN" TargetMode="External"/><Relationship Id="rId4" Type="http://schemas.openxmlformats.org/officeDocument/2006/relationships/hyperlink" Target="https://colab.research.google.com/drive/1Eos3trEbqz_39JIkqXM8DCabdQvXuzcC"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812.03982.pdf" TargetMode="External"/><Relationship Id="rId3" Type="http://schemas.openxmlformats.org/officeDocument/2006/relationships/hyperlink" Target="https://arxiv.org/pdf/1812.03982.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Mq1ifqxQ9m_8SmVHVKTSgJziXkuoqMXf" TargetMode="External"/><Relationship Id="rId3" Type="http://schemas.openxmlformats.org/officeDocument/2006/relationships/hyperlink" Target="https://github.com/Mohamed-Ahmed-Abo-El-Enen/Small-Projects/tree/main/simple_RCNN" TargetMode="External"/><Relationship Id="rId4" Type="http://schemas.openxmlformats.org/officeDocument/2006/relationships/hyperlink" Target="https://colab.research.google.com/drive/1Eos3trEbqz_39JIkqXM8DCabdQvXuzcC"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b4d70fb3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b4d70fb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b42876f65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b42876f6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49ea2685d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049ea2685d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b433884e6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b433884e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49ea2685d_2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049ea2685d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a5b200415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a5b20041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b433884e6_2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b433884e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b54e48711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g10b54e48711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b54e48711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10b54e48711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b54e48711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10b54e48711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b433884e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b433884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f98bb3e6c_6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cf98bb3e6c_6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US" sz="1300" u="sng">
                <a:solidFill>
                  <a:srgbClr val="1482AB"/>
                </a:solidFill>
                <a:latin typeface="Twentieth Century"/>
                <a:ea typeface="Twentieth Century"/>
                <a:cs typeface="Twentieth Century"/>
                <a:sym typeface="Twentieth Century"/>
                <a:hlinkClick r:id="rId2">
                  <a:extLst>
                    <a:ext uri="{A12FA001-AC4F-418D-AE19-62706E023703}">
                      <ahyp:hlinkClr val="tx"/>
                    </a:ext>
                  </a:extLst>
                </a:hlinkClick>
              </a:rPr>
              <a:t>Mask RCNN ON UCSD DATASET</a:t>
            </a:r>
            <a:endParaRPr sz="1300" u="sng">
              <a:solidFill>
                <a:srgbClr val="1482AB"/>
              </a:solidFill>
              <a:latin typeface="Twentieth Century"/>
              <a:ea typeface="Twentieth Century"/>
              <a:cs typeface="Twentieth Century"/>
              <a:sym typeface="Twentieth Century"/>
            </a:endParaRPr>
          </a:p>
          <a:p>
            <a:pPr indent="0" lvl="0" marL="0" rtl="0" algn="l">
              <a:lnSpc>
                <a:spcPct val="115000"/>
              </a:lnSpc>
              <a:spcBef>
                <a:spcPts val="1000"/>
              </a:spcBef>
              <a:spcAft>
                <a:spcPts val="0"/>
              </a:spcAft>
              <a:buClr>
                <a:schemeClr val="dk1"/>
              </a:buClr>
              <a:buSzPts val="1100"/>
              <a:buFont typeface="Arial"/>
              <a:buNone/>
            </a:pPr>
            <a:r>
              <a:rPr lang="en-US" sz="1300" u="sng">
                <a:solidFill>
                  <a:srgbClr val="1482AB"/>
                </a:solidFill>
                <a:latin typeface="Twentieth Century"/>
                <a:ea typeface="Twentieth Century"/>
                <a:cs typeface="Twentieth Century"/>
                <a:sym typeface="Twentieth Century"/>
                <a:hlinkClick r:id="rId3">
                  <a:extLst>
                    <a:ext uri="{A12FA001-AC4F-418D-AE19-62706E023703}">
                      <ahyp:hlinkClr val="tx"/>
                    </a:ext>
                  </a:extLst>
                </a:hlinkClick>
              </a:rPr>
              <a:t>RCNN Dataset</a:t>
            </a:r>
            <a:endParaRPr sz="1300" u="sng">
              <a:solidFill>
                <a:srgbClr val="1482AB"/>
              </a:solidFill>
              <a:latin typeface="Twentieth Century"/>
              <a:ea typeface="Twentieth Century"/>
              <a:cs typeface="Twentieth Century"/>
              <a:sym typeface="Twentieth Century"/>
            </a:endParaRPr>
          </a:p>
          <a:p>
            <a:pPr indent="0" lvl="0" marL="0" rtl="0" algn="l">
              <a:lnSpc>
                <a:spcPct val="115000"/>
              </a:lnSpc>
              <a:spcBef>
                <a:spcPts val="1000"/>
              </a:spcBef>
              <a:spcAft>
                <a:spcPts val="0"/>
              </a:spcAft>
              <a:buClr>
                <a:schemeClr val="dk1"/>
              </a:buClr>
              <a:buSzPts val="1100"/>
              <a:buFont typeface="Arial"/>
              <a:buNone/>
            </a:pPr>
            <a:r>
              <a:rPr lang="en-US" sz="1300" u="sng">
                <a:solidFill>
                  <a:srgbClr val="1482AB"/>
                </a:solidFill>
                <a:latin typeface="Twentieth Century"/>
                <a:ea typeface="Twentieth Century"/>
                <a:cs typeface="Twentieth Century"/>
                <a:sym typeface="Twentieth Century"/>
                <a:hlinkClick r:id="rId4">
                  <a:extLst>
                    <a:ext uri="{A12FA001-AC4F-418D-AE19-62706E023703}">
                      <ahyp:hlinkClr val="tx"/>
                    </a:ext>
                  </a:extLst>
                </a:hlinkClick>
              </a:rPr>
              <a:t>Abnormal Crowd Behavior Detection AutoEnccoder UCSD Dataset</a:t>
            </a:r>
            <a:endParaRPr sz="1300" u="sng">
              <a:solidFill>
                <a:srgbClr val="1482AB"/>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1100"/>
              <a:buNone/>
            </a:pPr>
            <a:r>
              <a:t/>
            </a:r>
            <a:endParaRPr sz="1300">
              <a:solidFill>
                <a:srgbClr val="1482AB"/>
              </a:solidFill>
              <a:latin typeface="Twentieth Century"/>
              <a:ea typeface="Twentieth Century"/>
              <a:cs typeface="Twentieth Century"/>
              <a:sym typeface="Twentieth Century"/>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a5b200415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g10a5b200415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56e155067bd8f33a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g56e155067bd8f33a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56e155067bd8f33a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56e155067bd8f33a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a5b200415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a5b20041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b464de9a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b464de9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flow diagram of the proposed anomaly detection approach. Given the positive (containing anomaly somewhere) and negative (containing no anomaly) videos, we divide each of them into multiple temporal video segments. Then, each video is represented as a bag and each temporal segment represents an instance in the bag. After extracting C3D features for video segments, we train a fully connected neural network by utilizing a novel ranking loss function which computes the ranking loss between the highest scored instances (shown in red) in the positive bag and the negative bag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b464de9a1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b464de9a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Videos Videos are all around us Span an enormous space of spatial and temporal signals,</a:t>
            </a:r>
            <a:endParaRPr/>
          </a:p>
          <a:p>
            <a:pPr indent="0" lvl="0" marL="0" rtl="0" algn="l">
              <a:spcBef>
                <a:spcPts val="0"/>
              </a:spcBef>
              <a:spcAft>
                <a:spcPts val="0"/>
              </a:spcAft>
              <a:buNone/>
            </a:pPr>
            <a:r>
              <a:rPr lang="en-US"/>
              <a:t>Challenges in Videos ● Computationally expensive ○ Size of video &gt;&gt; image datasets ● Lower quality ○ Resolution, motion blur, occlusion ● Additional Variance ○ Possibilities in videos &gt;&gt; Images ● Requires lots of training data!,</a:t>
            </a:r>
            <a:endParaRPr/>
          </a:p>
          <a:p>
            <a:pPr indent="0" lvl="0" marL="0" rtl="0" algn="l">
              <a:spcBef>
                <a:spcPts val="0"/>
              </a:spcBef>
              <a:spcAft>
                <a:spcPts val="0"/>
              </a:spcAft>
              <a:buNone/>
            </a:pPr>
            <a:r>
              <a:rPr lang="en-US"/>
              <a:t>What a video framework should have,</a:t>
            </a:r>
            <a:endParaRPr/>
          </a:p>
          <a:p>
            <a:pPr indent="0" lvl="0" marL="0" rtl="0" algn="l">
              <a:spcBef>
                <a:spcPts val="0"/>
              </a:spcBef>
              <a:spcAft>
                <a:spcPts val="0"/>
              </a:spcAft>
              <a:buNone/>
            </a:pPr>
            <a:r>
              <a:rPr lang="en-US"/>
              <a:t>Sequence modeling ● Temporal reasoning (receptive field) ● Focus on action recognition ○ Representative task for video understanding,</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b464de9a1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b464de9a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b464de9a1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b464de9a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b464de9a1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b464de9a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propose to learn anomaly through a deep Multiple Instance Learning (MIL) framework, a type of supervised learning that receives a set of individually labeled instances, and all the instances with the same label are grouped, as bags. By exploiting both normal and abnormal videos, each video is divided into non-overlapping temporal segments, where different segments make individual instances in a bag. Thus, a video is labeled as a positive bag if at least one of the instances contains an anomaly, and a video without any abnormal instance is labeled as a negative bag.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MIL relaxes the assumption of having these accurate temporal annotations. In MIL, precise temporal locations of anomalous events in videos are unknown. Instead, only video-level labels indicating the presence of an anomaly in the whole video is needed. A video containing anomalies is labeled as positive and a video without any anomaly is labeled as negative. Then, we represent a positive video as a positive bag Ba, where different temporal segments make individual instances in the bag, (p 1 , p2 , . . . , pm), where m is the number of instances in the bag. We assume that at least one of these instances contains the anomaly. Similarly, the negative video is denoted by a negative bag, Bn, where temporal segments in this bag form negative instances (n 1 , n2 , . . . , nm). In the negative bag, none of the instances contain an anomaly.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b35f6b1d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b35f6b1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b464de9a1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b464de9a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a result of the highest anomaly score in the positive bag, the probability of being the true positive instance is very high. On the other hand, the highest score in the negative bag may look like an anomalous segment but is still a normal segment, which may generate a false positive. The purpose of the multiple instance ranking objective function is to penalize both negative instances with high scores and positive instances with low scores.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Instead of enforcing ranking on every instance of the bag, we enforce ranking only on the two instances having the highest anomaly score respectively in the positive and negative bags. The segment corresponding to the highest anomaly score in the positive bag is most likely to be the true positive </a:t>
            </a:r>
            <a:endParaRPr/>
          </a:p>
          <a:p>
            <a:pPr indent="0" lvl="0" marL="0" rtl="0" algn="l">
              <a:spcBef>
                <a:spcPts val="0"/>
              </a:spcBef>
              <a:spcAft>
                <a:spcPts val="0"/>
              </a:spcAft>
              <a:buNone/>
            </a:pPr>
            <a:r>
              <a:rPr lang="en-US"/>
              <a:t>instance (anomalous segment). The segment corresponding to the highest anomaly score in the negative bag is the one looks most similar to an anomalous segment but actually is a normal instance. This negative instance is considered as a hard instance which may generate a false alarm in anomaly detection. By using Eq., we want to push the positive instances and negative instances far apart in terms of anomaly 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limitation of the above loss is that it ignores the underlying temporal structure of the anomalous video. First, in real-world scenarios, anomaly often occurs only for a short time. In this case, the scores of the instances (segments) in the anomalous bag should be sparse, indicating only a few segments may contain the anomaly. Second, since the video is a sequence of segments, the anomaly score should vary smoothly between video segments. Therefore, we enforce temporal smoothness between anomaly scores of temporally adjacent video segments by minimizing the difference of scores for adjacent video segments. By incorporating the sparsity and smoothness constraints on the instance scores, the loss function becomes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b464de9a1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0b464de9a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200"/>
              </a:spcBef>
              <a:spcAft>
                <a:spcPts val="0"/>
              </a:spcAft>
              <a:buClr>
                <a:schemeClr val="dk1"/>
              </a:buClr>
              <a:buSzPts val="1100"/>
              <a:buFont typeface="Arial"/>
              <a:buNone/>
            </a:pPr>
            <a:r>
              <a:rPr lang="en-US" sz="1200">
                <a:solidFill>
                  <a:schemeClr val="dk1"/>
                </a:solidFill>
                <a:latin typeface="Twentieth Century"/>
                <a:ea typeface="Twentieth Century"/>
                <a:cs typeface="Twentieth Century"/>
                <a:sym typeface="Twentieth Century"/>
              </a:rPr>
              <a:t>The first FC layer has 512 units followed by 32 units and 1 unit FC layers. 60% dropout regularization [33] is used between FC layers. We experiment with deeper networks but do not observe better detection accuracy. We use ReLU [19] activation and Sigmoid activation for the first and the last FC layers respectively, and employ Adagrad [14] optimizer with the initial learning rate of 0.001. The parameters of sparsity and smoothness constraints in the MIL ranking loss are set to λ1=λ2 = 8 × 10−5 for the best performance.</a:t>
            </a:r>
            <a:endParaRPr sz="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b54e48711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b54e4871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b464de9a1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0b464de9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a5bbcd47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10a5bbcd478_1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10a5bbcd478_1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a5bbcd478_1_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10a5bbcd478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a5bbcd478_1_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10a5bbcd478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a5bbcd478_1_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0a5bbcd478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a5bbcd478_1_2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10a5bbcd47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a5bbcd478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10a5bbcd478_1_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Spatio-Temporal Stacked frame AutoEncoder: A sequence of 10 frames are being reconstructed by a convolutional autoencoder,</a:t>
            </a:r>
            <a:br>
              <a:rPr lang="en-US"/>
            </a:br>
            <a:r>
              <a:rPr lang="en-US"/>
              <a:t>image reproduced from</a:t>
            </a:r>
            <a:endParaRPr/>
          </a:p>
        </p:txBody>
      </p:sp>
      <p:sp>
        <p:nvSpPr>
          <p:cNvPr id="458" name="Google Shape;458;g10a5bbcd478_1_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49ea2685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049ea2685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a5bbcd478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10a5bbcd478_1_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Convolutional LSTM based autoencoder : A sequence of 10 frames are being reconstructed by a spatio-temporal autoencoder with image size 227x227, The Convolutional LSTM layers are predictive models that model the spatio-temporal correlation of pixels in the video.</a:t>
            </a:r>
            <a:br>
              <a:rPr lang="en-US"/>
            </a:br>
            <a:r>
              <a:rPr lang="en-US"/>
              <a:t>This is described in the predictive model section</a:t>
            </a:r>
            <a:endParaRPr/>
          </a:p>
        </p:txBody>
      </p:sp>
      <p:sp>
        <p:nvSpPr>
          <p:cNvPr id="465" name="Google Shape;465;g10a5bbcd478_1_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a5bbcd478_1_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10a5bbcd478_1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a5bbcd478_1_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10a5bbcd478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a5c32a5e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0a5c32a5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a5c32a5e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a5c32a5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a5bbcd524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10a5bbcd524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a5bbcd478_1_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10a5bbcd478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a5bbcd478_1_6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10a5bbcd478_1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a5bbcd478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10a5bbcd478_1_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Objective of generative network - increase the error rate of the discriminative network.</a:t>
            </a:r>
            <a:endParaRPr/>
          </a:p>
          <a:p>
            <a:pPr indent="0" lvl="0" marL="0" rtl="0" algn="l">
              <a:spcBef>
                <a:spcPts val="0"/>
              </a:spcBef>
              <a:spcAft>
                <a:spcPts val="0"/>
              </a:spcAft>
              <a:buNone/>
            </a:pPr>
            <a:r>
              <a:rPr lang="en-US"/>
              <a:t>Objective of discriminative network – decrease binary classification loss.</a:t>
            </a:r>
            <a:endParaRPr/>
          </a:p>
          <a:p>
            <a:pPr indent="0" lvl="0" marL="0" rtl="0" algn="l">
              <a:spcBef>
                <a:spcPts val="0"/>
              </a:spcBef>
              <a:spcAft>
                <a:spcPts val="0"/>
              </a:spcAft>
              <a:buNone/>
            </a:pPr>
            <a:r>
              <a:t/>
            </a:r>
            <a:endParaRPr/>
          </a:p>
        </p:txBody>
      </p:sp>
      <p:sp>
        <p:nvSpPr>
          <p:cNvPr id="519" name="Google Shape;519;g10a5bbcd478_1_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a5bbcd478_1_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10a5bbcd478_1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49ea2685d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049ea2685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a5bbcd478_1_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10a5bbcd478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a5bbcd478_1_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10a5bbcd478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a5bbcd47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a5bbcd4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a5bbcd52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a5bbcd5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0a5bbcd52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0a5bbcd52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a5bbcd52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0a5bbcd52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0a5c32a5e2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0a5c32a5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a5c32a5e2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a5c32a5e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a5c32a5e2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0a5c32a5e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a5c32a5e2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0a5c32a5e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An example instantiation of the SlowFast network. The dimensions of kernels are denoted by {T×S², C} for temporal (T), spatial (S), and channel © sizes. Strides are denoted as {temporal stride, spatial stride ^ 2}. The speed ratio (frame skipping rate) is α = 8 and the channel ratio is 1/β = 1/8. τ is 16. The green colors mark </a:t>
            </a:r>
            <a:r>
              <a:rPr i="1" lang="en-US">
                <a:solidFill>
                  <a:schemeClr val="dk1"/>
                </a:solidFill>
              </a:rPr>
              <a:t>higher </a:t>
            </a:r>
            <a:r>
              <a:rPr lang="en-US">
                <a:solidFill>
                  <a:schemeClr val="dk1"/>
                </a:solidFill>
              </a:rPr>
              <a:t>temporal resolution, and orange colors mark </a:t>
            </a:r>
            <a:r>
              <a:rPr i="1" lang="en-US">
                <a:solidFill>
                  <a:schemeClr val="dk1"/>
                </a:solidFill>
              </a:rPr>
              <a:t>fewer </a:t>
            </a:r>
            <a:r>
              <a:rPr lang="en-US">
                <a:solidFill>
                  <a:schemeClr val="dk1"/>
                </a:solidFill>
              </a:rPr>
              <a:t>channels, for the Fast pathway. The lower temporal resolution of the Fast pathway can be observed in the data layer row while the smaller channel size can be observed in the conv1 row and afterward in the residual stages. Residual blocks are shown by brackets. The backbone is ResNet-50. (Image &amp; Description from</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SlowFast</a:t>
            </a:r>
            <a:r>
              <a:rPr lang="en-US">
                <a:solidFill>
                  <a:schemeClr val="dk1"/>
                </a:solidFill>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b42876f65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b42876f6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0a5c32a5e2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0a5c32a5e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0a5c32a5e2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0a5c32a5e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a5c32a5e2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0a5c32a5e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0a5c32a5e2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0a5c32a5e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0a5c32a5e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0a5c32a5e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b433884e6_2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0b433884e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8" name="Google Shape;64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5" name="Google Shape;65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b4255a2f6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b4255a2f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cf98bb3e6c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cf98bb3e6c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cf98bb3e6c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cf98bb3e6c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f98bb3e6c_3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cf98bb3e6c_3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Twentieth Century"/>
                <a:ea typeface="Twentieth Century"/>
                <a:cs typeface="Twentieth Century"/>
                <a:sym typeface="Twentieth Century"/>
              </a:rPr>
              <a:t>Both of the above algorithms(R-CNN &amp; Fast R-CNN) uses selective search to find out the region proposals.</a:t>
            </a:r>
            <a:endParaRPr sz="1200">
              <a:solidFill>
                <a:schemeClr val="dk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Twentieth Century"/>
                <a:ea typeface="Twentieth Century"/>
                <a:cs typeface="Twentieth Century"/>
                <a:sym typeface="Twentieth Century"/>
              </a:rPr>
              <a:t>Selective search is a slow and time-consuming process affecting the performance of the network, came up with an object detection algorithm that eliminates the selective search algorithm and lets the network learn the region proposals.</a:t>
            </a:r>
            <a:endParaRPr sz="1200">
              <a:solidFill>
                <a:schemeClr val="dk1"/>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1100"/>
              <a:buNone/>
            </a:pPr>
            <a:r>
              <a:rPr lang="en-US" sz="1200">
                <a:solidFill>
                  <a:schemeClr val="dk1"/>
                </a:solidFill>
                <a:latin typeface="Twentieth Century"/>
                <a:ea typeface="Twentieth Century"/>
                <a:cs typeface="Twentieth Century"/>
                <a:sym typeface="Twentieth Century"/>
              </a:rPr>
              <a:t>Similar to Fast R-CNN, the image is provided as an input to a convolutional network which provides a convolutional feature map.</a:t>
            </a:r>
            <a:endParaRPr sz="1200">
              <a:solidFill>
                <a:schemeClr val="dk1"/>
              </a:solidFill>
              <a:latin typeface="Twentieth Century"/>
              <a:ea typeface="Twentieth Century"/>
              <a:cs typeface="Twentieth Century"/>
              <a:sym typeface="Twentieth Century"/>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cf98bb3e6c_3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cf98bb3e6c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cf98bb3e6c_3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cf98bb3e6c_3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cf98bb3e6c_3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cf98bb3e6c_3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Clr>
                <a:schemeClr val="dk1"/>
              </a:buClr>
              <a:buSzPts val="1100"/>
              <a:buFont typeface="Arial"/>
              <a:buNone/>
            </a:pPr>
            <a:r>
              <a:rPr lang="en-US" sz="1200">
                <a:solidFill>
                  <a:schemeClr val="dk1"/>
                </a:solidFill>
                <a:latin typeface="Twentieth Century"/>
                <a:ea typeface="Twentieth Century"/>
                <a:cs typeface="Twentieth Century"/>
                <a:sym typeface="Twentieth Century"/>
              </a:rPr>
              <a:t>How fast can the RPN scan that many anchors? Pretty fast, actually. The sliding window is handled by the convolutional nature of the RPN, which allows it to scan all regions in parallel (on a GPU).</a:t>
            </a:r>
            <a:endParaRPr sz="1200">
              <a:solidFill>
                <a:schemeClr val="dk1"/>
              </a:solidFill>
              <a:latin typeface="Twentieth Century"/>
              <a:ea typeface="Twentieth Century"/>
              <a:cs typeface="Twentieth Century"/>
              <a:sym typeface="Twentieth Century"/>
            </a:endParaRPr>
          </a:p>
          <a:p>
            <a:pPr indent="0" lvl="0" marL="0" rtl="0" algn="l">
              <a:lnSpc>
                <a:spcPct val="90000"/>
              </a:lnSpc>
              <a:spcBef>
                <a:spcPts val="1200"/>
              </a:spcBef>
              <a:spcAft>
                <a:spcPts val="0"/>
              </a:spcAft>
              <a:buSzPts val="1100"/>
              <a:buNone/>
            </a:pPr>
            <a:r>
              <a:rPr lang="en-US" sz="1200">
                <a:solidFill>
                  <a:schemeClr val="dk1"/>
                </a:solidFill>
                <a:latin typeface="Twentieth Century"/>
                <a:ea typeface="Twentieth Century"/>
                <a:cs typeface="Twentieth Century"/>
                <a:sym typeface="Twentieth Century"/>
              </a:rPr>
              <a:t>Further, the RPN doesn’t scan over the image directly (even though we draw the anchors on the image for illustration). Instead, the RPN scans over the backbone feature map.</a:t>
            </a:r>
            <a:endParaRPr sz="1200">
              <a:solidFill>
                <a:schemeClr val="dk1"/>
              </a:solidFill>
              <a:latin typeface="Twentieth Century"/>
              <a:ea typeface="Twentieth Century"/>
              <a:cs typeface="Twentieth Century"/>
              <a:sym typeface="Twentieth Century"/>
            </a:endParaRPr>
          </a:p>
          <a:p>
            <a:pPr indent="0" lvl="0" marL="0" rtl="0" algn="l">
              <a:lnSpc>
                <a:spcPct val="90000"/>
              </a:lnSpc>
              <a:spcBef>
                <a:spcPts val="1200"/>
              </a:spcBef>
              <a:spcAft>
                <a:spcPts val="0"/>
              </a:spcAft>
              <a:buSzPts val="1100"/>
              <a:buNone/>
            </a:pPr>
            <a:r>
              <a:rPr lang="en-US" sz="1200">
                <a:solidFill>
                  <a:schemeClr val="dk1"/>
                </a:solidFill>
                <a:latin typeface="Twentieth Century"/>
                <a:ea typeface="Twentieth Century"/>
                <a:cs typeface="Twentieth Century"/>
                <a:sym typeface="Twentieth Century"/>
              </a:rPr>
              <a:t>Anchor Class: One of two classes: foreground or background, The FG class implies that there is likely an object in that box.</a:t>
            </a:r>
            <a:endParaRPr sz="1200">
              <a:solidFill>
                <a:schemeClr val="dk1"/>
              </a:solidFill>
              <a:latin typeface="Twentieth Century"/>
              <a:ea typeface="Twentieth Century"/>
              <a:cs typeface="Twentieth Century"/>
              <a:sym typeface="Twentieth Century"/>
            </a:endParaRPr>
          </a:p>
          <a:p>
            <a:pPr indent="0" lvl="0" marL="0" rtl="0" algn="l">
              <a:lnSpc>
                <a:spcPct val="90000"/>
              </a:lnSpc>
              <a:spcBef>
                <a:spcPts val="1200"/>
              </a:spcBef>
              <a:spcAft>
                <a:spcPts val="0"/>
              </a:spcAft>
              <a:buSzPts val="1100"/>
              <a:buNone/>
            </a:pPr>
            <a:r>
              <a:rPr lang="en-US" sz="1200">
                <a:solidFill>
                  <a:schemeClr val="dk1"/>
                </a:solidFill>
                <a:latin typeface="Twentieth Century"/>
                <a:ea typeface="Twentieth Century"/>
                <a:cs typeface="Twentieth Century"/>
                <a:sym typeface="Twentieth Century"/>
              </a:rPr>
              <a:t>Bounding Box Refinement: A foreground anchor (also called positive anchor) might not be cantered perfectly over the object.</a:t>
            </a:r>
            <a:endParaRPr sz="1200">
              <a:solidFill>
                <a:schemeClr val="dk1"/>
              </a:solidFill>
              <a:latin typeface="Twentieth Century"/>
              <a:ea typeface="Twentieth Century"/>
              <a:cs typeface="Twentieth Century"/>
              <a:sym typeface="Twentieth Century"/>
            </a:endParaRPr>
          </a:p>
          <a:p>
            <a:pPr indent="0" lvl="0" marL="0" rtl="0" algn="l">
              <a:lnSpc>
                <a:spcPct val="90000"/>
              </a:lnSpc>
              <a:spcBef>
                <a:spcPts val="1200"/>
              </a:spcBef>
              <a:spcAft>
                <a:spcPts val="0"/>
              </a:spcAft>
              <a:buSzPts val="1100"/>
              <a:buNone/>
            </a:pPr>
            <a:r>
              <a:rPr lang="en-US" sz="1200">
                <a:solidFill>
                  <a:schemeClr val="dk1"/>
                </a:solidFill>
                <a:latin typeface="Twentieth Century"/>
                <a:ea typeface="Twentieth Century"/>
                <a:cs typeface="Twentieth Century"/>
                <a:sym typeface="Twentieth Century"/>
              </a:rPr>
              <a:t>Using the RPN predictions, we pick the top anchors that are likely to contain objects and refine their location and size.</a:t>
            </a:r>
            <a:endParaRPr sz="1200">
              <a:solidFill>
                <a:schemeClr val="dk1"/>
              </a:solidFill>
              <a:latin typeface="Twentieth Century"/>
              <a:ea typeface="Twentieth Century"/>
              <a:cs typeface="Twentieth Century"/>
              <a:sym typeface="Twentieth Century"/>
            </a:endParaRPr>
          </a:p>
          <a:p>
            <a:pPr indent="0" lvl="0" marL="0" rtl="0" algn="l">
              <a:lnSpc>
                <a:spcPct val="90000"/>
              </a:lnSpc>
              <a:spcBef>
                <a:spcPts val="1200"/>
              </a:spcBef>
              <a:spcAft>
                <a:spcPts val="0"/>
              </a:spcAft>
              <a:buSzPts val="1100"/>
              <a:buNone/>
            </a:pPr>
            <a:r>
              <a:rPr lang="en-US" sz="1200">
                <a:solidFill>
                  <a:schemeClr val="dk1"/>
                </a:solidFill>
                <a:latin typeface="Twentieth Century"/>
                <a:ea typeface="Twentieth Century"/>
                <a:cs typeface="Twentieth Century"/>
                <a:sym typeface="Twentieth Century"/>
              </a:rPr>
              <a:t>If several anchors overlap too much, we keep the one with the highest foreground score and discard the rest (referred to as Non-max Suppression). After that we have the final proposals (regions of interest) that we pass to the next stage.</a:t>
            </a:r>
            <a:endParaRPr sz="1200">
              <a:solidFill>
                <a:schemeClr val="dk1"/>
              </a:solidFill>
              <a:latin typeface="Twentieth Century"/>
              <a:ea typeface="Twentieth Century"/>
              <a:cs typeface="Twentieth Century"/>
              <a:sym typeface="Twentieth Century"/>
            </a:endParaRPr>
          </a:p>
          <a:p>
            <a:pPr indent="0" lvl="0" marL="0" rtl="0" algn="l">
              <a:lnSpc>
                <a:spcPct val="90000"/>
              </a:lnSpc>
              <a:spcBef>
                <a:spcPts val="1200"/>
              </a:spcBef>
              <a:spcAft>
                <a:spcPts val="0"/>
              </a:spcAft>
              <a:buSzPts val="1100"/>
              <a:buNone/>
            </a:pPr>
            <a:r>
              <a:rPr lang="en-US" sz="1200">
                <a:solidFill>
                  <a:schemeClr val="dk1"/>
                </a:solidFill>
                <a:latin typeface="Twentieth Century"/>
                <a:ea typeface="Twentieth Century"/>
                <a:cs typeface="Twentieth Century"/>
                <a:sym typeface="Twentieth Century"/>
              </a:rPr>
              <a:t>In Mask RCNN we typically use larger images and more anchors, so it might take a bit longer.</a:t>
            </a:r>
            <a:endParaRPr sz="1200">
              <a:solidFill>
                <a:schemeClr val="dk1"/>
              </a:solidFill>
              <a:latin typeface="Twentieth Century"/>
              <a:ea typeface="Twentieth Century"/>
              <a:cs typeface="Twentieth Century"/>
              <a:sym typeface="Twentieth Century"/>
            </a:endParaRPr>
          </a:p>
          <a:p>
            <a:pPr indent="0" lvl="0" marL="0" rtl="0" algn="l">
              <a:lnSpc>
                <a:spcPct val="90000"/>
              </a:lnSpc>
              <a:spcBef>
                <a:spcPts val="1200"/>
              </a:spcBef>
              <a:spcAft>
                <a:spcPts val="200"/>
              </a:spcAft>
              <a:buSzPts val="1100"/>
              <a:buNone/>
            </a:pPr>
            <a:r>
              <a:t/>
            </a:r>
            <a:endParaRPr sz="1200">
              <a:solidFill>
                <a:schemeClr val="dk1"/>
              </a:solidFill>
              <a:latin typeface="Twentieth Century"/>
              <a:ea typeface="Twentieth Century"/>
              <a:cs typeface="Twentieth Century"/>
              <a:sym typeface="Twentieth Century"/>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cf98bb3e6c_3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cf98bb3e6c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200">
                <a:latin typeface="Twentieth Century"/>
                <a:ea typeface="Twentieth Century"/>
                <a:cs typeface="Twentieth Century"/>
                <a:sym typeface="Twentieth Century"/>
              </a:rPr>
              <a:t>Class: The class of the object in the ROI. Unlike the RPN, which has two classes (FG/BG), this network is deeper and has the capacity to classify regions to specific classes (person, car, chair, …etc.). It can also generate a background class, which causes the ROI to be discarded.</a:t>
            </a:r>
            <a:endParaRPr sz="1200">
              <a:latin typeface="Twentieth Century"/>
              <a:ea typeface="Twentieth Century"/>
              <a:cs typeface="Twentieth Century"/>
              <a:sym typeface="Twentieth Century"/>
            </a:endParaRPr>
          </a:p>
          <a:p>
            <a:pPr indent="0" lvl="0" marL="0" rtl="0" algn="l">
              <a:lnSpc>
                <a:spcPct val="100000"/>
              </a:lnSpc>
              <a:spcBef>
                <a:spcPts val="0"/>
              </a:spcBef>
              <a:spcAft>
                <a:spcPts val="0"/>
              </a:spcAft>
              <a:buClr>
                <a:schemeClr val="dk1"/>
              </a:buClr>
              <a:buSzPts val="1100"/>
              <a:buFont typeface="Arial"/>
              <a:buNone/>
            </a:pPr>
            <a:r>
              <a:rPr lang="en-US" sz="1200">
                <a:latin typeface="Twentieth Century"/>
                <a:ea typeface="Twentieth Century"/>
                <a:cs typeface="Twentieth Century"/>
                <a:sym typeface="Twentieth Century"/>
              </a:rPr>
              <a:t>Bounding Box Refinement: Very similar to how it’s done in the RPN, and its purpose is to further refine the location and size of the bounding box to encapsulate the object.</a:t>
            </a:r>
            <a:endParaRPr sz="1200">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1100"/>
              <a:buNone/>
            </a:pPr>
            <a:r>
              <a:t/>
            </a:r>
            <a:endParaRPr sz="1200">
              <a:latin typeface="Twentieth Century"/>
              <a:ea typeface="Twentieth Century"/>
              <a:cs typeface="Twentieth Century"/>
              <a:sym typeface="Twentieth Century"/>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cf98bb3e6c_3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cf98bb3e6c_3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latin typeface="Twentieth Century"/>
                <a:ea typeface="Twentieth Century"/>
                <a:cs typeface="Twentieth Century"/>
                <a:sym typeface="Twentieth Century"/>
              </a:rPr>
              <a:t>ROI pooling refers to cropping a part of a feature map and resizing it to a fixed size. It’s similar in principle to cropping part of an image and then resizing, ROIAlign, sample the feature map at different points and apply a bilinear interpolation.</a:t>
            </a:r>
            <a:endParaRPr>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1100"/>
              <a:buNone/>
            </a:pPr>
            <a:r>
              <a:t/>
            </a:r>
            <a:endParaRPr>
              <a:latin typeface="Twentieth Century"/>
              <a:ea typeface="Twentieth Century"/>
              <a:cs typeface="Twentieth Century"/>
              <a:sym typeface="Twentieth Century"/>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cf98bb3e6c_3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cf98bb3e6c_3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cf98bb3e6c_3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cf98bb3e6c_3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US" sz="1200">
                <a:solidFill>
                  <a:srgbClr val="90C226"/>
                </a:solidFill>
                <a:latin typeface="Twentieth Century"/>
                <a:ea typeface="Twentieth Century"/>
                <a:cs typeface="Twentieth Century"/>
                <a:sym typeface="Twentieth Century"/>
              </a:rPr>
              <a:t>u</a:t>
            </a:r>
            <a:r>
              <a:rPr lang="en-US" sz="1200">
                <a:solidFill>
                  <a:srgbClr val="404040"/>
                </a:solidFill>
                <a:latin typeface="Twentieth Century"/>
                <a:ea typeface="Twentieth Century"/>
                <a:cs typeface="Twentieth Century"/>
                <a:sym typeface="Twentieth Century"/>
              </a:rPr>
              <a:t>The mask branch is a convolutional network that takes the positive regions selected by the ROI classifier and generates masks for them. The generated masks are low resolution: 28x28 pixels. But they are </a:t>
            </a:r>
            <a:r>
              <a:rPr i="1" lang="en-US" sz="1200">
                <a:solidFill>
                  <a:srgbClr val="404040"/>
                </a:solidFill>
                <a:latin typeface="Twentieth Century"/>
                <a:ea typeface="Twentieth Century"/>
                <a:cs typeface="Twentieth Century"/>
                <a:sym typeface="Twentieth Century"/>
              </a:rPr>
              <a:t>soft</a:t>
            </a:r>
            <a:r>
              <a:rPr lang="en-US" sz="1200">
                <a:solidFill>
                  <a:srgbClr val="404040"/>
                </a:solidFill>
                <a:latin typeface="Twentieth Century"/>
                <a:ea typeface="Twentieth Century"/>
                <a:cs typeface="Twentieth Century"/>
                <a:sym typeface="Twentieth Century"/>
              </a:rPr>
              <a:t> masks, represented by float numbers, so they hold more details than binary masks. The small mask size helps keep the mask branch light. During training, we scale down the ground-truth masks to 28x28 to compute the loss, and during inferencing we scale up the predicted masks to the size of the ROI bounding box and that gives us the final masks, one per object.</a:t>
            </a:r>
            <a:endParaRPr sz="1200">
              <a:solidFill>
                <a:srgbClr val="404040"/>
              </a:solidFill>
              <a:latin typeface="Twentieth Century"/>
              <a:ea typeface="Twentieth Century"/>
              <a:cs typeface="Twentieth Century"/>
              <a:sym typeface="Twentieth Century"/>
            </a:endParaRPr>
          </a:p>
          <a:p>
            <a:pPr indent="0" lvl="0" marL="0" rtl="0" algn="l">
              <a:lnSpc>
                <a:spcPct val="115000"/>
              </a:lnSpc>
              <a:spcBef>
                <a:spcPts val="1000"/>
              </a:spcBef>
              <a:spcAft>
                <a:spcPts val="0"/>
              </a:spcAft>
              <a:buClr>
                <a:schemeClr val="dk1"/>
              </a:buClr>
              <a:buSzPts val="1100"/>
              <a:buFont typeface="Arial"/>
              <a:buNone/>
            </a:pPr>
            <a:r>
              <a:rPr lang="en-US" sz="1200">
                <a:solidFill>
                  <a:srgbClr val="90C226"/>
                </a:solidFill>
                <a:latin typeface="Twentieth Century"/>
                <a:ea typeface="Twentieth Century"/>
                <a:cs typeface="Twentieth Century"/>
                <a:sym typeface="Twentieth Century"/>
              </a:rPr>
              <a:t>u</a:t>
            </a:r>
            <a:r>
              <a:rPr lang="en-US" sz="1200">
                <a:solidFill>
                  <a:srgbClr val="404040"/>
                </a:solidFill>
                <a:latin typeface="Twentieth Century"/>
                <a:ea typeface="Twentieth Century"/>
                <a:cs typeface="Twentieth Century"/>
                <a:sym typeface="Twentieth Century"/>
              </a:rPr>
              <a:t>The mask branch is a convolutional network that takes the positive regions selected by the ROI classifier and generates masks for them. The generated masks are low resolution: 28x28 pixels. But they are </a:t>
            </a:r>
            <a:r>
              <a:rPr i="1" lang="en-US" sz="1200">
                <a:solidFill>
                  <a:srgbClr val="404040"/>
                </a:solidFill>
                <a:latin typeface="Twentieth Century"/>
                <a:ea typeface="Twentieth Century"/>
                <a:cs typeface="Twentieth Century"/>
                <a:sym typeface="Twentieth Century"/>
              </a:rPr>
              <a:t>soft</a:t>
            </a:r>
            <a:r>
              <a:rPr lang="en-US" sz="1200">
                <a:solidFill>
                  <a:srgbClr val="404040"/>
                </a:solidFill>
                <a:latin typeface="Twentieth Century"/>
                <a:ea typeface="Twentieth Century"/>
                <a:cs typeface="Twentieth Century"/>
                <a:sym typeface="Twentieth Century"/>
              </a:rPr>
              <a:t> masks, represented by float numbers, so they hold more details than binary masks. The small mask size helps keep the mask branch light. During training, we scale down the ground-truth masks to 28x28 to compute the loss, and during inferencing we scale up the predicted masks to the size of the ROI bounding box and that gives us the final masks, one per object.</a:t>
            </a:r>
            <a:endParaRPr sz="1200">
              <a:solidFill>
                <a:srgbClr val="404040"/>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1100"/>
              <a:buNone/>
            </a:pPr>
            <a:r>
              <a:t/>
            </a:r>
            <a:endParaRPr sz="1200">
              <a:latin typeface="Twentieth Century"/>
              <a:ea typeface="Twentieth Century"/>
              <a:cs typeface="Twentieth Century"/>
              <a:sym typeface="Twentieth Centur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b42876f65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b42876f6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cf98bb3e6c_3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cf98bb3e6c_3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cf98bb3e6c_3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cf98bb3e6c_3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cf98bb3e6c_3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cf98bb3e6c_3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latin typeface="Twentieth Century"/>
                <a:ea typeface="Twentieth Century"/>
                <a:cs typeface="Twentieth Century"/>
                <a:sym typeface="Twentieth Century"/>
              </a:rPr>
              <a:t>Results of precision and recall for ball detection models shown in Fig. 5. and Fig. 6. indicate higher recall values and lower precision when models are additionally trained on ball objects. Results in Fig. 6. indicate significantly higher recall values, up to 40%, on the custom dataset when Yolo v2 was used, but at the expense of dropping precision. On the same dataset, the recallincreased only by 8% in the case of the Mask model, while precision decreased significantl</a:t>
            </a:r>
            <a:endParaRPr>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1100"/>
              <a:buNone/>
            </a:pPr>
            <a:r>
              <a:t/>
            </a:r>
            <a:endParaRPr>
              <a:latin typeface="Twentieth Century"/>
              <a:ea typeface="Twentieth Century"/>
              <a:cs typeface="Twentieth Century"/>
              <a:sym typeface="Twentieth Century"/>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cf98bb3e6c_3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cf98bb3e6c_3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US" sz="1300" u="sng">
                <a:solidFill>
                  <a:srgbClr val="1482AB"/>
                </a:solidFill>
                <a:latin typeface="Twentieth Century"/>
                <a:ea typeface="Twentieth Century"/>
                <a:cs typeface="Twentieth Century"/>
                <a:sym typeface="Twentieth Century"/>
                <a:hlinkClick r:id="rId2">
                  <a:extLst>
                    <a:ext uri="{A12FA001-AC4F-418D-AE19-62706E023703}">
                      <ahyp:hlinkClr val="tx"/>
                    </a:ext>
                  </a:extLst>
                </a:hlinkClick>
              </a:rPr>
              <a:t>Mask RCNN ON UCSD DATASET</a:t>
            </a:r>
            <a:endParaRPr sz="1300" u="sng">
              <a:solidFill>
                <a:srgbClr val="1482AB"/>
              </a:solidFill>
              <a:latin typeface="Twentieth Century"/>
              <a:ea typeface="Twentieth Century"/>
              <a:cs typeface="Twentieth Century"/>
              <a:sym typeface="Twentieth Century"/>
            </a:endParaRPr>
          </a:p>
          <a:p>
            <a:pPr indent="0" lvl="0" marL="0" rtl="0" algn="l">
              <a:lnSpc>
                <a:spcPct val="115000"/>
              </a:lnSpc>
              <a:spcBef>
                <a:spcPts val="1000"/>
              </a:spcBef>
              <a:spcAft>
                <a:spcPts val="0"/>
              </a:spcAft>
              <a:buClr>
                <a:schemeClr val="dk1"/>
              </a:buClr>
              <a:buSzPts val="1100"/>
              <a:buFont typeface="Arial"/>
              <a:buNone/>
            </a:pPr>
            <a:r>
              <a:rPr lang="en-US" sz="1300" u="sng">
                <a:solidFill>
                  <a:srgbClr val="1482AB"/>
                </a:solidFill>
                <a:latin typeface="Twentieth Century"/>
                <a:ea typeface="Twentieth Century"/>
                <a:cs typeface="Twentieth Century"/>
                <a:sym typeface="Twentieth Century"/>
                <a:hlinkClick r:id="rId3">
                  <a:extLst>
                    <a:ext uri="{A12FA001-AC4F-418D-AE19-62706E023703}">
                      <ahyp:hlinkClr val="tx"/>
                    </a:ext>
                  </a:extLst>
                </a:hlinkClick>
              </a:rPr>
              <a:t>RCNN Dataset</a:t>
            </a:r>
            <a:endParaRPr sz="1300" u="sng">
              <a:solidFill>
                <a:srgbClr val="1482AB"/>
              </a:solidFill>
              <a:latin typeface="Twentieth Century"/>
              <a:ea typeface="Twentieth Century"/>
              <a:cs typeface="Twentieth Century"/>
              <a:sym typeface="Twentieth Century"/>
            </a:endParaRPr>
          </a:p>
          <a:p>
            <a:pPr indent="0" lvl="0" marL="0" rtl="0" algn="l">
              <a:lnSpc>
                <a:spcPct val="115000"/>
              </a:lnSpc>
              <a:spcBef>
                <a:spcPts val="1000"/>
              </a:spcBef>
              <a:spcAft>
                <a:spcPts val="0"/>
              </a:spcAft>
              <a:buClr>
                <a:schemeClr val="dk1"/>
              </a:buClr>
              <a:buSzPts val="1100"/>
              <a:buFont typeface="Arial"/>
              <a:buNone/>
            </a:pPr>
            <a:r>
              <a:rPr lang="en-US" sz="1300" u="sng">
                <a:solidFill>
                  <a:srgbClr val="1482AB"/>
                </a:solidFill>
                <a:latin typeface="Twentieth Century"/>
                <a:ea typeface="Twentieth Century"/>
                <a:cs typeface="Twentieth Century"/>
                <a:sym typeface="Twentieth Century"/>
                <a:hlinkClick r:id="rId4">
                  <a:extLst>
                    <a:ext uri="{A12FA001-AC4F-418D-AE19-62706E023703}">
                      <ahyp:hlinkClr val="tx"/>
                    </a:ext>
                  </a:extLst>
                </a:hlinkClick>
              </a:rPr>
              <a:t>Abnormal Crowd Behavior Detection AutoEnccoder UCSD Dataset</a:t>
            </a:r>
            <a:endParaRPr sz="1300" u="sng">
              <a:solidFill>
                <a:srgbClr val="1482AB"/>
              </a:solidFill>
              <a:latin typeface="Twentieth Century"/>
              <a:ea typeface="Twentieth Century"/>
              <a:cs typeface="Twentieth Century"/>
              <a:sym typeface="Twentieth Century"/>
            </a:endParaRPr>
          </a:p>
          <a:p>
            <a:pPr indent="0" lvl="0" marL="0" rtl="0" algn="l">
              <a:lnSpc>
                <a:spcPct val="100000"/>
              </a:lnSpc>
              <a:spcBef>
                <a:spcPts val="0"/>
              </a:spcBef>
              <a:spcAft>
                <a:spcPts val="0"/>
              </a:spcAft>
              <a:buSzPts val="1100"/>
              <a:buNone/>
            </a:pPr>
            <a:r>
              <a:t/>
            </a:r>
            <a:endParaRPr sz="1300">
              <a:solidFill>
                <a:srgbClr val="1482AB"/>
              </a:solidFill>
              <a:latin typeface="Twentieth Century"/>
              <a:ea typeface="Twentieth Century"/>
              <a:cs typeface="Twentieth Century"/>
              <a:sym typeface="Twentieth Century"/>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6e155067bd8f33a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g56e155067bd8f33a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56e155067bd8f33a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9" name="Google Shape;769;g56e155067bd8f33a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0ea6ba60e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0ea6ba60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0ea6ba60e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0ea6ba60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b4255a2f6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b4255a2f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gcfde1a4524_0_7"/>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gcfde1a4524_0_7"/>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5" name="Google Shape;15;gcfde1a4524_0_7"/>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gcfde1a4524_0_7"/>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gcfde1a4524_0_7"/>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gcfde1a4524_0_71"/>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gcfde1a4524_0_71"/>
          <p:cNvSpPr txBox="1"/>
          <p:nvPr>
            <p:ph idx="1" type="body"/>
          </p:nvPr>
        </p:nvSpPr>
        <p:spPr>
          <a:xfrm rot="5400000">
            <a:off x="3872551" y="-562350"/>
            <a:ext cx="4023300" cy="97200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9" name="Google Shape;79;gcfde1a4524_0_71"/>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gcfde1a4524_0_71"/>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gcfde1a4524_0_71"/>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gcfde1a4524_0_77"/>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gcfde1a4524_0_77"/>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5" name="Google Shape;85;gcfde1a4524_0_77"/>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gcfde1a4524_0_77"/>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gcfde1a4524_0_77"/>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88" name="Google Shape;88;gcfde1a4524_0_77"/>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g10a5bbcd524_2_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g10a5bbcd524_2_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g10a5bbcd524_2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g10a5bbcd524_2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g10a5bbcd524_2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1" name="Shape 101"/>
        <p:cNvGrpSpPr/>
        <p:nvPr/>
      </p:nvGrpSpPr>
      <p:grpSpPr>
        <a:xfrm>
          <a:off x="0" y="0"/>
          <a:ext cx="0" cy="0"/>
          <a:chOff x="0" y="0"/>
          <a:chExt cx="0" cy="0"/>
        </a:xfrm>
      </p:grpSpPr>
      <p:sp>
        <p:nvSpPr>
          <p:cNvPr id="102" name="Google Shape;102;g10a5bbcd524_2_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g10a5bbcd524_2_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4" name="Google Shape;104;g10a5bbcd524_2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g10a5bbcd524_2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g10a5bbcd524_2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g10a5bbcd524_2_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g10a5bbcd524_2_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0" name="Google Shape;110;g10a5bbcd524_2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g10a5bbcd524_2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g10a5bbcd524_2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3" name="Shape 113"/>
        <p:cNvGrpSpPr/>
        <p:nvPr/>
      </p:nvGrpSpPr>
      <p:grpSpPr>
        <a:xfrm>
          <a:off x="0" y="0"/>
          <a:ext cx="0" cy="0"/>
          <a:chOff x="0" y="0"/>
          <a:chExt cx="0" cy="0"/>
        </a:xfrm>
      </p:grpSpPr>
      <p:sp>
        <p:nvSpPr>
          <p:cNvPr id="114" name="Google Shape;114;g10a5bbcd524_2_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g10a5bbcd524_2_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g10a5bbcd524_2_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g10a5bbcd524_2_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g10a5bbcd524_2_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g10a5bbcd524_2_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0" name="Shape 120"/>
        <p:cNvGrpSpPr/>
        <p:nvPr/>
      </p:nvGrpSpPr>
      <p:grpSpPr>
        <a:xfrm>
          <a:off x="0" y="0"/>
          <a:ext cx="0" cy="0"/>
          <a:chOff x="0" y="0"/>
          <a:chExt cx="0" cy="0"/>
        </a:xfrm>
      </p:grpSpPr>
      <p:sp>
        <p:nvSpPr>
          <p:cNvPr id="121" name="Google Shape;121;g10a5bbcd524_2_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g10a5bbcd524_2_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 name="Google Shape;123;g10a5bbcd524_2_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g10a5bbcd524_2_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5" name="Google Shape;125;g10a5bbcd524_2_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g10a5bbcd524_2_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g10a5bbcd524_2_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g10a5bbcd524_2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 name="Shape 129"/>
        <p:cNvGrpSpPr/>
        <p:nvPr/>
      </p:nvGrpSpPr>
      <p:grpSpPr>
        <a:xfrm>
          <a:off x="0" y="0"/>
          <a:ext cx="0" cy="0"/>
          <a:chOff x="0" y="0"/>
          <a:chExt cx="0" cy="0"/>
        </a:xfrm>
      </p:grpSpPr>
      <p:sp>
        <p:nvSpPr>
          <p:cNvPr id="130" name="Google Shape;130;g10a5bbcd524_2_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g10a5bbcd524_2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g10a5bbcd524_2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g10a5bbcd524_2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g10a5bbcd524_2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g10a5bbcd524_2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g10a5bbcd524_2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8" name="Shape 138"/>
        <p:cNvGrpSpPr/>
        <p:nvPr/>
      </p:nvGrpSpPr>
      <p:grpSpPr>
        <a:xfrm>
          <a:off x="0" y="0"/>
          <a:ext cx="0" cy="0"/>
          <a:chOff x="0" y="0"/>
          <a:chExt cx="0" cy="0"/>
        </a:xfrm>
      </p:grpSpPr>
      <p:sp>
        <p:nvSpPr>
          <p:cNvPr id="139" name="Google Shape;139;g10a5bbcd524_2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g10a5bbcd524_2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1" name="Google Shape;141;g10a5bbcd524_2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2" name="Google Shape;142;g10a5bbcd524_2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g10a5bbcd524_2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g10a5bbcd524_2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gcfde1a4524_0_13"/>
          <p:cNvSpPr/>
          <p:nvPr/>
        </p:nvSpPr>
        <p:spPr>
          <a:xfrm>
            <a:off x="0" y="0"/>
            <a:ext cx="12192000" cy="4572000"/>
          </a:xfrm>
          <a:prstGeom prst="rect">
            <a:avLst/>
          </a:prstGeom>
          <a:solidFill>
            <a:srgbClr val="1482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gcfde1a4524_0_13"/>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gcfde1a4524_0_13"/>
          <p:cNvSpPr txBox="1"/>
          <p:nvPr>
            <p:ph type="ctrTitle"/>
          </p:nvPr>
        </p:nvSpPr>
        <p:spPr>
          <a:xfrm>
            <a:off x="457200" y="4960137"/>
            <a:ext cx="7772400" cy="146310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gcfde1a4524_0_13"/>
          <p:cNvSpPr txBox="1"/>
          <p:nvPr>
            <p:ph idx="1" type="subTitle"/>
          </p:nvPr>
        </p:nvSpPr>
        <p:spPr>
          <a:xfrm>
            <a:off x="8610600" y="4960137"/>
            <a:ext cx="3200400" cy="14631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23" name="Google Shape;23;gcfde1a4524_0_13"/>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gcfde1a4524_0_13"/>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gcfde1a4524_0_13"/>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26" name="Google Shape;26;gcfde1a4524_0_13"/>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5" name="Shape 145"/>
        <p:cNvGrpSpPr/>
        <p:nvPr/>
      </p:nvGrpSpPr>
      <p:grpSpPr>
        <a:xfrm>
          <a:off x="0" y="0"/>
          <a:ext cx="0" cy="0"/>
          <a:chOff x="0" y="0"/>
          <a:chExt cx="0" cy="0"/>
        </a:xfrm>
      </p:grpSpPr>
      <p:sp>
        <p:nvSpPr>
          <p:cNvPr id="146" name="Google Shape;146;g10a5bbcd524_2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g10a5bbcd524_2_56"/>
          <p:cNvSpPr/>
          <p:nvPr>
            <p:ph idx="2" type="pic"/>
          </p:nvPr>
        </p:nvSpPr>
        <p:spPr>
          <a:xfrm>
            <a:off x="5183188" y="987425"/>
            <a:ext cx="6172200" cy="4873625"/>
          </a:xfrm>
          <a:prstGeom prst="rect">
            <a:avLst/>
          </a:prstGeom>
          <a:noFill/>
          <a:ln>
            <a:noFill/>
          </a:ln>
        </p:spPr>
      </p:sp>
      <p:sp>
        <p:nvSpPr>
          <p:cNvPr id="148" name="Google Shape;148;g10a5bbcd524_2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9" name="Google Shape;149;g10a5bbcd524_2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g10a5bbcd524_2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g10a5bbcd524_2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sp>
        <p:nvSpPr>
          <p:cNvPr id="153" name="Google Shape;153;g10a5bbcd524_2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g10a5bbcd524_2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g10a5bbcd524_2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g10a5bbcd524_2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g10a5bbcd524_2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8" name="Shape 158"/>
        <p:cNvGrpSpPr/>
        <p:nvPr/>
      </p:nvGrpSpPr>
      <p:grpSpPr>
        <a:xfrm>
          <a:off x="0" y="0"/>
          <a:ext cx="0" cy="0"/>
          <a:chOff x="0" y="0"/>
          <a:chExt cx="0" cy="0"/>
        </a:xfrm>
      </p:grpSpPr>
      <p:sp>
        <p:nvSpPr>
          <p:cNvPr id="159" name="Google Shape;159;g10a5bbcd524_2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g10a5bbcd524_2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g10a5bbcd524_2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g10a5bbcd524_2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g10a5bbcd524_2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gcfde1a4524_0_22"/>
          <p:cNvSpPr/>
          <p:nvPr/>
        </p:nvSpPr>
        <p:spPr>
          <a:xfrm>
            <a:off x="0" y="0"/>
            <a:ext cx="12192000" cy="4572000"/>
          </a:xfrm>
          <a:prstGeom prst="rect">
            <a:avLst/>
          </a:prstGeom>
          <a:solidFill>
            <a:srgbClr val="1D9A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gcfde1a4524_0_22"/>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gcfde1a4524_0_22"/>
          <p:cNvSpPr txBox="1"/>
          <p:nvPr>
            <p:ph type="title"/>
          </p:nvPr>
        </p:nvSpPr>
        <p:spPr>
          <a:xfrm>
            <a:off x="457200" y="4960137"/>
            <a:ext cx="7772400" cy="146310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gcfde1a4524_0_22"/>
          <p:cNvSpPr txBox="1"/>
          <p:nvPr>
            <p:ph idx="1" type="body"/>
          </p:nvPr>
        </p:nvSpPr>
        <p:spPr>
          <a:xfrm>
            <a:off x="8610600" y="4960137"/>
            <a:ext cx="3200400" cy="14631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2" name="Google Shape;32;gcfde1a4524_0_22"/>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gcfde1a4524_0_22"/>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gcfde1a4524_0_22"/>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35" name="Google Shape;35;gcfde1a4524_0_22"/>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gcfde1a4524_0_31"/>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gcfde1a4524_0_31"/>
          <p:cNvSpPr txBox="1"/>
          <p:nvPr>
            <p:ph idx="1" type="body"/>
          </p:nvPr>
        </p:nvSpPr>
        <p:spPr>
          <a:xfrm>
            <a:off x="1024127" y="2286000"/>
            <a:ext cx="4755000" cy="40233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9" name="Google Shape;39;gcfde1a4524_0_31"/>
          <p:cNvSpPr txBox="1"/>
          <p:nvPr>
            <p:ph idx="2" type="body"/>
          </p:nvPr>
        </p:nvSpPr>
        <p:spPr>
          <a:xfrm>
            <a:off x="5989320" y="2286000"/>
            <a:ext cx="4755000" cy="40233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0" name="Google Shape;40;gcfde1a4524_0_31"/>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gcfde1a4524_0_31"/>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gcfde1a4524_0_31"/>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gcfde1a4524_0_38"/>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gcfde1a4524_0_38"/>
          <p:cNvSpPr txBox="1"/>
          <p:nvPr>
            <p:ph idx="1" type="body"/>
          </p:nvPr>
        </p:nvSpPr>
        <p:spPr>
          <a:xfrm>
            <a:off x="1024128" y="2179636"/>
            <a:ext cx="4755000" cy="82290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6" name="Google Shape;46;gcfde1a4524_0_38"/>
          <p:cNvSpPr txBox="1"/>
          <p:nvPr>
            <p:ph idx="2" type="body"/>
          </p:nvPr>
        </p:nvSpPr>
        <p:spPr>
          <a:xfrm>
            <a:off x="1024128" y="2967788"/>
            <a:ext cx="4755000" cy="33417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 name="Google Shape;47;gcfde1a4524_0_38"/>
          <p:cNvSpPr txBox="1"/>
          <p:nvPr>
            <p:ph idx="3" type="body"/>
          </p:nvPr>
        </p:nvSpPr>
        <p:spPr>
          <a:xfrm>
            <a:off x="5990888" y="2179636"/>
            <a:ext cx="4755000" cy="82290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8" name="Google Shape;48;gcfde1a4524_0_38"/>
          <p:cNvSpPr txBox="1"/>
          <p:nvPr>
            <p:ph idx="4" type="body"/>
          </p:nvPr>
        </p:nvSpPr>
        <p:spPr>
          <a:xfrm>
            <a:off x="5990888" y="2967788"/>
            <a:ext cx="4755000" cy="33417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9" name="Google Shape;49;gcfde1a4524_0_38"/>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gcfde1a4524_0_38"/>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gcfde1a4524_0_38"/>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gcfde1a4524_0_47"/>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gcfde1a4524_0_47"/>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gcfde1a4524_0_47"/>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gcfde1a4524_0_47"/>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gcfde1a4524_0_52"/>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gcfde1a4524_0_52"/>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gcfde1a4524_0_52"/>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gcfde1a4524_0_56"/>
          <p:cNvSpPr txBox="1"/>
          <p:nvPr>
            <p:ph type="title"/>
          </p:nvPr>
        </p:nvSpPr>
        <p:spPr>
          <a:xfrm>
            <a:off x="1024128" y="471509"/>
            <a:ext cx="4389000" cy="173730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gcfde1a4524_0_56"/>
          <p:cNvSpPr txBox="1"/>
          <p:nvPr>
            <p:ph idx="1" type="body"/>
          </p:nvPr>
        </p:nvSpPr>
        <p:spPr>
          <a:xfrm>
            <a:off x="5715000" y="822960"/>
            <a:ext cx="5678400" cy="5184600"/>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64" name="Google Shape;64;gcfde1a4524_0_56"/>
          <p:cNvSpPr txBox="1"/>
          <p:nvPr>
            <p:ph idx="2" type="body"/>
          </p:nvPr>
        </p:nvSpPr>
        <p:spPr>
          <a:xfrm>
            <a:off x="1024128" y="2257506"/>
            <a:ext cx="4389000" cy="3762300"/>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65" name="Google Shape;65;gcfde1a4524_0_56"/>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gcfde1a4524_0_56"/>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gcfde1a4524_0_56"/>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gcfde1a4524_0_63"/>
          <p:cNvSpPr txBox="1"/>
          <p:nvPr>
            <p:ph type="title"/>
          </p:nvPr>
        </p:nvSpPr>
        <p:spPr>
          <a:xfrm>
            <a:off x="457200" y="4960138"/>
            <a:ext cx="7772400" cy="146310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cfde1a4524_0_63"/>
          <p:cNvSpPr/>
          <p:nvPr>
            <p:ph idx="2" type="pic"/>
          </p:nvPr>
        </p:nvSpPr>
        <p:spPr>
          <a:xfrm>
            <a:off x="0" y="-1"/>
            <a:ext cx="12189001" cy="4572000"/>
          </a:xfrm>
          <a:prstGeom prst="rect">
            <a:avLst/>
          </a:prstGeom>
          <a:solidFill>
            <a:srgbClr val="76CEEF"/>
          </a:solidFill>
          <a:ln>
            <a:noFill/>
          </a:ln>
        </p:spPr>
      </p:sp>
      <p:sp>
        <p:nvSpPr>
          <p:cNvPr id="71" name="Google Shape;71;gcfde1a4524_0_63"/>
          <p:cNvSpPr txBox="1"/>
          <p:nvPr>
            <p:ph idx="1" type="body"/>
          </p:nvPr>
        </p:nvSpPr>
        <p:spPr>
          <a:xfrm>
            <a:off x="8610600" y="4960138"/>
            <a:ext cx="3200400" cy="14631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72" name="Google Shape;72;gcfde1a4524_0_63"/>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gcfde1a4524_0_63"/>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gcfde1a4524_0_63"/>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75" name="Google Shape;75;gcfde1a4524_0_63"/>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gcfde1a4524_0_0"/>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gcfde1a4524_0_0"/>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8" name="Google Shape;8;gcfde1a4524_0_0"/>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9" name="Google Shape;9;gcfde1a4524_0_0"/>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0" name="Google Shape;10;gcfde1a4524_0_0"/>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11" name="Google Shape;11;gcfde1a4524_0_0"/>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g10a5bbcd524_2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Google Shape;91;g10a5bbcd524_2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g10a5bbcd524_2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g10a5bbcd524_2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g10a5bbcd524_2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v7labs.com/blog/neural-network-architectures-guid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arxiv.org/abs/1801.04264" TargetMode="Externa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drive.google.com/file/d/1oWyIbyL0G0qIRUmCXVLcfavj9Xac98Hk/view" TargetMode="External"/><Relationship Id="rId4" Type="http://schemas.openxmlformats.org/officeDocument/2006/relationships/image" Target="../media/image26.jpg"/><Relationship Id="rId5" Type="http://schemas.openxmlformats.org/officeDocument/2006/relationships/hyperlink" Target="http://drive.google.com/file/d/1qqZki9tZPbqF40n_D2k6BV0K8550yG0i/view" TargetMode="External"/><Relationship Id="rId6"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6.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4.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65.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4.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s://www.kaggle.com/ibrahimyassen17/retinanet-trial" TargetMode="External"/><Relationship Id="rId4" Type="http://schemas.openxmlformats.org/officeDocument/2006/relationships/image" Target="../media/image48.png"/><Relationship Id="rId5"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62.pn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61.jpg"/></Relationships>
</file>

<file path=ppt/slides/_rels/slide86.xml.rels><?xml version="1.0" encoding="UTF-8" standalone="yes"?><Relationships xmlns="http://schemas.openxmlformats.org/package/2006/relationships"><Relationship Id="rId11" Type="http://schemas.openxmlformats.org/officeDocument/2006/relationships/hyperlink" Target="https://arxiv.org/pdf/1801.03149.pdf" TargetMode="External"/><Relationship Id="rId10" Type="http://schemas.openxmlformats.org/officeDocument/2006/relationships/hyperlink" Target="https://arxiv.org/pdf/1708.09644v1.pdf" TargetMode="External"/><Relationship Id="rId13" Type="http://schemas.openxmlformats.org/officeDocument/2006/relationships/hyperlink" Target="https://www.researchgate.net/publication/304621505_Object_Detection_and_Localization_Using_Deep_Convolutional_Networks_with_Softmax_Activation_and_Multi-class_Log_Loss" TargetMode="External"/><Relationship Id="rId12" Type="http://schemas.openxmlformats.org/officeDocument/2006/relationships/hyperlink" Target="https://arxiv.org/pdf/1801.04264v3.pdf" TargetMode="External"/><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hyperlink" Target="https://www.mdpi.com/1424-8220/21/8/2811/htm" TargetMode="External"/><Relationship Id="rId4" Type="http://schemas.openxmlformats.org/officeDocument/2006/relationships/hyperlink" Target="https://www.di.ens.fr/willow/pdfscurrent/rodriguez11b.pdf" TargetMode="External"/><Relationship Id="rId9" Type="http://schemas.openxmlformats.org/officeDocument/2006/relationships/hyperlink" Target="https://arxiv.org/pdf/1708.09644v1.pdf" TargetMode="External"/><Relationship Id="rId15" Type="http://schemas.openxmlformats.org/officeDocument/2006/relationships/hyperlink" Target="https://www.researchgate.net/publication/224118494_Abnormal_Crowd_Motion_Analysis" TargetMode="External"/><Relationship Id="rId14" Type="http://schemas.openxmlformats.org/officeDocument/2006/relationships/hyperlink" Target="https://www.researchgate.net/publication/278673112_Analyzing_Tracklets_for_the_Detection_of_Abnormal_Crowd_Behavior?enrichId=rgreq-88b5651cb5877276a12f24b0640293ba-XXX&amp;enrichSource=Y292ZXJQYWdlOzI3ODY3MzExMjtBUzoyNDE2MzM5NTAxNzExMzdAMTQzNDYyMTQzMTEzMg%3D%3" TargetMode="External"/><Relationship Id="rId5" Type="http://schemas.openxmlformats.org/officeDocument/2006/relationships/hyperlink" Target="https://www.mdpi.com/1424-8220/21/8/2811/htm" TargetMode="External"/><Relationship Id="rId6" Type="http://schemas.openxmlformats.org/officeDocument/2006/relationships/hyperlink" Target="https://www.crcv.ucf.edu/papers/cvpr2009/CVPR09_Mehran.pdf" TargetMode="External"/><Relationship Id="rId7" Type="http://schemas.openxmlformats.org/officeDocument/2006/relationships/hyperlink" Target="https://www.hindawi.com/journals/complexity/2021/5543204/" TargetMode="External"/><Relationship Id="rId8" Type="http://schemas.openxmlformats.org/officeDocument/2006/relationships/hyperlink" Target="https://www.sciencepubco.com/index.php/ijet/article/view/18927" TargetMode="External"/></Relationships>
</file>

<file path=ppt/slides/_rels/slide87.xml.rels><?xml version="1.0" encoding="UTF-8" standalone="yes"?><Relationships xmlns="http://schemas.openxmlformats.org/package/2006/relationships"><Relationship Id="rId11" Type="http://schemas.openxmlformats.org/officeDocument/2006/relationships/hyperlink" Target="https://www.di.ubi.pt/~hugomcp/doc/bruno_degardin_2019.pdf" TargetMode="External"/><Relationship Id="rId10" Type="http://schemas.openxmlformats.org/officeDocument/2006/relationships/hyperlink" Target="https://www.mdpi.com/1424-8220/20/18/5073" TargetMode="External"/><Relationship Id="rId13" Type="http://schemas.openxmlformats.org/officeDocument/2006/relationships/hyperlink" Target="https://www.researchgate.net/publication/343288760_Revisiting_crowd_behaviour_analysis_through_deep_learning_Taxonomy_anomaly_detection_crowd_emotions_datasets_opportunities_and_prospects" TargetMode="External"/><Relationship Id="rId12" Type="http://schemas.openxmlformats.org/officeDocument/2006/relationships/hyperlink" Target="https://arxiv.org/pdf/1908.06351v1.pdf" TargetMode="External"/><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hyperlink" Target="https://ieeexplore.ieee.org/document/9078065" TargetMode="External"/><Relationship Id="rId4" Type="http://schemas.openxmlformats.org/officeDocument/2006/relationships/hyperlink" Target="http://paper.ijcsns.org/07_book/202104/20210418.pdf" TargetMode="External"/><Relationship Id="rId9" Type="http://schemas.openxmlformats.org/officeDocument/2006/relationships/hyperlink" Target="https://www.researchgate.net/publication/343288760_Revisiting_crowd_behaviour_analysis_through_deep_learning_Taxonomy_anomaly_detection_crowd_emotions_datasets_opportunities_and_prospects" TargetMode="External"/><Relationship Id="rId5" Type="http://schemas.openxmlformats.org/officeDocument/2006/relationships/hyperlink" Target="https://arxiv.org/abs/2108.00584" TargetMode="External"/><Relationship Id="rId6" Type="http://schemas.openxmlformats.org/officeDocument/2006/relationships/hyperlink" Target="https://arxiv.org/abs/2003.05586" TargetMode="External"/><Relationship Id="rId7" Type="http://schemas.openxmlformats.org/officeDocument/2006/relationships/hyperlink" Target="https://arxiv.org/abs/2003.05586" TargetMode="External"/><Relationship Id="rId8" Type="http://schemas.openxmlformats.org/officeDocument/2006/relationships/hyperlink" Target="https://arxiv.org/abs/1802.1006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0b4d70fb32_0_0"/>
          <p:cNvSpPr txBox="1"/>
          <p:nvPr/>
        </p:nvSpPr>
        <p:spPr>
          <a:xfrm>
            <a:off x="1338900" y="2053925"/>
            <a:ext cx="9514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dk2"/>
                </a:solidFill>
                <a:latin typeface="Twentieth Century"/>
                <a:ea typeface="Twentieth Century"/>
                <a:cs typeface="Twentieth Century"/>
                <a:sym typeface="Twentieth Century"/>
              </a:rPr>
              <a:t>Abnormal Crowd Behavior Detection</a:t>
            </a:r>
            <a:endParaRPr b="1" sz="4800">
              <a:solidFill>
                <a:schemeClr val="dk2"/>
              </a:solidFill>
              <a:latin typeface="Twentieth Century"/>
              <a:ea typeface="Twentieth Century"/>
              <a:cs typeface="Twentieth Century"/>
              <a:sym typeface="Twentieth Century"/>
            </a:endParaRPr>
          </a:p>
        </p:txBody>
      </p:sp>
      <p:sp>
        <p:nvSpPr>
          <p:cNvPr id="169" name="Google Shape;169;g10b4d70fb32_0_0"/>
          <p:cNvSpPr txBox="1"/>
          <p:nvPr/>
        </p:nvSpPr>
        <p:spPr>
          <a:xfrm>
            <a:off x="2418000" y="3369350"/>
            <a:ext cx="7356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Twentieth Century"/>
                <a:ea typeface="Twentieth Century"/>
                <a:cs typeface="Twentieth Century"/>
                <a:sym typeface="Twentieth Century"/>
              </a:rPr>
              <a:t>Supervised by: Eng.</a:t>
            </a:r>
            <a:r>
              <a:rPr lang="en-US" sz="2000">
                <a:solidFill>
                  <a:schemeClr val="dk1"/>
                </a:solidFill>
                <a:highlight>
                  <a:srgbClr val="FFFFFF"/>
                </a:highlight>
                <a:latin typeface="Twentieth Century"/>
                <a:ea typeface="Twentieth Century"/>
                <a:cs typeface="Twentieth Century"/>
                <a:sym typeface="Twentieth Century"/>
              </a:rPr>
              <a:t>Heba Mahgoub and Dr.Ghada Soliman</a:t>
            </a:r>
            <a:endParaRPr sz="2000">
              <a:solidFill>
                <a:schemeClr val="dk1"/>
              </a:solidFill>
              <a:highlight>
                <a:srgbClr val="FFFFFF"/>
              </a:highlight>
              <a:latin typeface="Twentieth Century"/>
              <a:ea typeface="Twentieth Century"/>
              <a:cs typeface="Twentieth Century"/>
              <a:sym typeface="Twentieth Century"/>
            </a:endParaRPr>
          </a:p>
          <a:p>
            <a:pPr indent="0" lvl="0" marL="0" rtl="0" algn="l">
              <a:spcBef>
                <a:spcPts val="0"/>
              </a:spcBef>
              <a:spcAft>
                <a:spcPts val="0"/>
              </a:spcAft>
              <a:buNone/>
            </a:pPr>
            <a:r>
              <a:t/>
            </a:r>
            <a:endParaRPr sz="2000">
              <a:solidFill>
                <a:schemeClr val="dk1"/>
              </a:solidFill>
              <a:highlight>
                <a:srgbClr val="FFFFFF"/>
              </a:highlight>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0b42876f65_0_38"/>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002060"/>
                </a:solidFill>
              </a:rPr>
              <a:t>UCF-Crime Dataset</a:t>
            </a:r>
            <a:endParaRPr/>
          </a:p>
        </p:txBody>
      </p:sp>
      <p:sp>
        <p:nvSpPr>
          <p:cNvPr id="251" name="Google Shape;251;g10b42876f65_0_38"/>
          <p:cNvSpPr txBox="1"/>
          <p:nvPr>
            <p:ph idx="1" type="body"/>
          </p:nvPr>
        </p:nvSpPr>
        <p:spPr>
          <a:xfrm>
            <a:off x="1024128" y="2286000"/>
            <a:ext cx="9720000" cy="4023300"/>
          </a:xfrm>
          <a:prstGeom prst="rect">
            <a:avLst/>
          </a:prstGeom>
        </p:spPr>
        <p:txBody>
          <a:bodyPr anchorCtr="0" anchor="t" bIns="45700" lIns="45700" spcFirstLastPara="1" rIns="45700" wrap="square" tIns="45700">
            <a:noAutofit/>
          </a:bodyPr>
          <a:lstStyle/>
          <a:p>
            <a:pPr indent="-368300" lvl="0" marL="457200" rtl="0" algn="l">
              <a:lnSpc>
                <a:spcPct val="107000"/>
              </a:lnSpc>
              <a:spcBef>
                <a:spcPts val="0"/>
              </a:spcBef>
              <a:spcAft>
                <a:spcPts val="0"/>
              </a:spcAft>
              <a:buSzPts val="2200"/>
              <a:buChar char="●"/>
            </a:pPr>
            <a:r>
              <a:rPr lang="en-US"/>
              <a:t>Consisting of </a:t>
            </a:r>
            <a:r>
              <a:rPr b="1" lang="en-US">
                <a:solidFill>
                  <a:srgbClr val="1482AB"/>
                </a:solidFill>
              </a:rPr>
              <a:t>1900 </a:t>
            </a:r>
            <a:r>
              <a:rPr lang="en-US"/>
              <a:t>untrimmed video sequences</a:t>
            </a:r>
            <a:endParaRPr/>
          </a:p>
          <a:p>
            <a:pPr indent="-368300" lvl="0" marL="457200" rtl="0" algn="l">
              <a:lnSpc>
                <a:spcPct val="107000"/>
              </a:lnSpc>
              <a:spcBef>
                <a:spcPts val="0"/>
              </a:spcBef>
              <a:spcAft>
                <a:spcPts val="0"/>
              </a:spcAft>
              <a:buSzPts val="2200"/>
              <a:buChar char="●"/>
            </a:pPr>
            <a:r>
              <a:rPr lang="en-US"/>
              <a:t>Completely wild</a:t>
            </a:r>
            <a:endParaRPr/>
          </a:p>
          <a:p>
            <a:pPr indent="-368300" lvl="0" marL="457200" rtl="0" algn="l">
              <a:lnSpc>
                <a:spcPct val="107000"/>
              </a:lnSpc>
              <a:spcBef>
                <a:spcPts val="0"/>
              </a:spcBef>
              <a:spcAft>
                <a:spcPts val="0"/>
              </a:spcAft>
              <a:buSzPts val="2200"/>
              <a:buChar char="●"/>
            </a:pPr>
            <a:r>
              <a:rPr lang="en-US"/>
              <a:t>Captured from </a:t>
            </a:r>
            <a:r>
              <a:rPr b="1" lang="en-US">
                <a:solidFill>
                  <a:srgbClr val="1482AB"/>
                </a:solidFill>
              </a:rPr>
              <a:t>different </a:t>
            </a:r>
            <a:r>
              <a:rPr lang="en-US"/>
              <a:t>scenes</a:t>
            </a:r>
            <a:endParaRPr/>
          </a:p>
          <a:p>
            <a:pPr indent="-368300" lvl="0" marL="457200" rtl="0" algn="l">
              <a:lnSpc>
                <a:spcPct val="107000"/>
              </a:lnSpc>
              <a:spcBef>
                <a:spcPts val="0"/>
              </a:spcBef>
              <a:spcAft>
                <a:spcPts val="0"/>
              </a:spcAft>
              <a:buSzPts val="2200"/>
              <a:buChar char="●"/>
            </a:pPr>
            <a:r>
              <a:rPr b="1" lang="en-US">
                <a:solidFill>
                  <a:srgbClr val="1482AB"/>
                </a:solidFill>
              </a:rPr>
              <a:t>128 </a:t>
            </a:r>
            <a:r>
              <a:rPr lang="en-US"/>
              <a:t>hours of video</a:t>
            </a:r>
            <a:endParaRPr/>
          </a:p>
          <a:p>
            <a:pPr indent="-368300" lvl="0" marL="457200" rtl="0" algn="l">
              <a:lnSpc>
                <a:spcPct val="107000"/>
              </a:lnSpc>
              <a:spcBef>
                <a:spcPts val="0"/>
              </a:spcBef>
              <a:spcAft>
                <a:spcPts val="0"/>
              </a:spcAft>
              <a:buSzPts val="2200"/>
              <a:buChar char="●"/>
            </a:pPr>
            <a:r>
              <a:rPr b="1" lang="en-US">
                <a:solidFill>
                  <a:srgbClr val="1482AB"/>
                </a:solidFill>
              </a:rPr>
              <a:t>950 </a:t>
            </a:r>
            <a:r>
              <a:rPr lang="en-US"/>
              <a:t>of normal events and </a:t>
            </a:r>
            <a:r>
              <a:rPr lang="en-US">
                <a:solidFill>
                  <a:srgbClr val="1482AB"/>
                </a:solidFill>
              </a:rPr>
              <a:t>950 </a:t>
            </a:r>
            <a:r>
              <a:rPr lang="en-US"/>
              <a:t>of abnormal ones</a:t>
            </a:r>
            <a:endParaRPr/>
          </a:p>
          <a:p>
            <a:pPr indent="-368300" lvl="0" marL="457200" rtl="0" algn="l">
              <a:lnSpc>
                <a:spcPct val="107000"/>
              </a:lnSpc>
              <a:spcBef>
                <a:spcPts val="0"/>
              </a:spcBef>
              <a:spcAft>
                <a:spcPts val="0"/>
              </a:spcAft>
              <a:buSzPts val="2200"/>
              <a:buChar char="●"/>
            </a:pPr>
            <a:r>
              <a:rPr lang="en-US">
                <a:solidFill>
                  <a:srgbClr val="1482AB"/>
                </a:solidFill>
              </a:rPr>
              <a:t>13 </a:t>
            </a:r>
            <a:r>
              <a:rPr lang="en-US"/>
              <a:t>classes: </a:t>
            </a:r>
            <a:endParaRPr/>
          </a:p>
          <a:p>
            <a:pPr indent="-368300" lvl="1" marL="914400" rtl="0" algn="l">
              <a:lnSpc>
                <a:spcPct val="107000"/>
              </a:lnSpc>
              <a:spcBef>
                <a:spcPts val="0"/>
              </a:spcBef>
              <a:spcAft>
                <a:spcPts val="0"/>
              </a:spcAft>
              <a:buSzPts val="2200"/>
              <a:buChar char="○"/>
            </a:pPr>
            <a:r>
              <a:rPr lang="en-US" sz="2200"/>
              <a:t>abuse, arrest, arson, assault, road accident, burglary, explosion, fighting, robbery, shooting, stealing, shoplifting and vandalism.</a:t>
            </a:r>
            <a:endParaRPr sz="2200"/>
          </a:p>
          <a:p>
            <a:pPr indent="-368300" lvl="0" marL="457200" rtl="0" algn="l">
              <a:spcBef>
                <a:spcPts val="1200"/>
              </a:spcBef>
              <a:spcAft>
                <a:spcPts val="0"/>
              </a:spcAft>
              <a:buSzPts val="2200"/>
              <a:buChar char="●"/>
            </a:pPr>
            <a:r>
              <a:rPr lang="en-US"/>
              <a:t>Training set : </a:t>
            </a:r>
            <a:r>
              <a:rPr b="1" lang="en-US">
                <a:solidFill>
                  <a:srgbClr val="1482AB"/>
                </a:solidFill>
              </a:rPr>
              <a:t>800 </a:t>
            </a:r>
            <a:r>
              <a:rPr lang="en-US"/>
              <a:t>normal and </a:t>
            </a:r>
            <a:r>
              <a:rPr b="1" lang="en-US">
                <a:solidFill>
                  <a:srgbClr val="1482AB"/>
                </a:solidFill>
              </a:rPr>
              <a:t>810 </a:t>
            </a:r>
            <a:r>
              <a:rPr lang="en-US"/>
              <a:t>anomalous videos </a:t>
            </a:r>
            <a:endParaRPr/>
          </a:p>
          <a:p>
            <a:pPr indent="-368300" lvl="0" marL="457200" rtl="0" algn="l">
              <a:spcBef>
                <a:spcPts val="1200"/>
              </a:spcBef>
              <a:spcAft>
                <a:spcPts val="0"/>
              </a:spcAft>
              <a:buSzPts val="2200"/>
              <a:buChar char="●"/>
            </a:pPr>
            <a:r>
              <a:rPr lang="en-US"/>
              <a:t>Testing set : </a:t>
            </a:r>
            <a:r>
              <a:rPr b="1" lang="en-US">
                <a:solidFill>
                  <a:srgbClr val="1482AB"/>
                </a:solidFill>
              </a:rPr>
              <a:t>150 </a:t>
            </a:r>
            <a:r>
              <a:rPr lang="en-US"/>
              <a:t>normal and </a:t>
            </a:r>
            <a:r>
              <a:rPr b="1" lang="en-US">
                <a:solidFill>
                  <a:srgbClr val="1482AB"/>
                </a:solidFill>
              </a:rPr>
              <a:t>140 </a:t>
            </a:r>
            <a:r>
              <a:rPr lang="en-US"/>
              <a:t>anomalous videos</a:t>
            </a:r>
            <a:endParaRPr/>
          </a:p>
          <a:p>
            <a:pPr indent="0" lvl="0" marL="457200" rtl="0" algn="l">
              <a:lnSpc>
                <a:spcPct val="107000"/>
              </a:lnSpc>
              <a:spcBef>
                <a:spcPts val="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049ea2685d_2_17"/>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UCF-Crime Dataset</a:t>
            </a:r>
            <a:endParaRPr/>
          </a:p>
        </p:txBody>
      </p:sp>
      <p:pic>
        <p:nvPicPr>
          <p:cNvPr id="257" name="Google Shape;257;g1049ea2685d_2_17"/>
          <p:cNvPicPr preferRelativeResize="0"/>
          <p:nvPr/>
        </p:nvPicPr>
        <p:blipFill>
          <a:blip r:embed="rId3">
            <a:alphaModFix/>
          </a:blip>
          <a:stretch>
            <a:fillRect/>
          </a:stretch>
        </p:blipFill>
        <p:spPr>
          <a:xfrm>
            <a:off x="1024125" y="1924050"/>
            <a:ext cx="2761039" cy="4808651"/>
          </a:xfrm>
          <a:prstGeom prst="rect">
            <a:avLst/>
          </a:prstGeom>
          <a:noFill/>
          <a:ln>
            <a:noFill/>
          </a:ln>
        </p:spPr>
      </p:pic>
      <p:pic>
        <p:nvPicPr>
          <p:cNvPr id="258" name="Google Shape;258;g1049ea2685d_2_17"/>
          <p:cNvPicPr preferRelativeResize="0"/>
          <p:nvPr/>
        </p:nvPicPr>
        <p:blipFill>
          <a:blip r:embed="rId4">
            <a:alphaModFix/>
          </a:blip>
          <a:stretch>
            <a:fillRect/>
          </a:stretch>
        </p:blipFill>
        <p:spPr>
          <a:xfrm>
            <a:off x="4086500" y="2492338"/>
            <a:ext cx="7785726" cy="3672075"/>
          </a:xfrm>
          <a:prstGeom prst="rect">
            <a:avLst/>
          </a:prstGeom>
          <a:noFill/>
          <a:ln>
            <a:noFill/>
          </a:ln>
        </p:spPr>
      </p:pic>
      <p:sp>
        <p:nvSpPr>
          <p:cNvPr id="259" name="Google Shape;259;g1049ea2685d_2_17"/>
          <p:cNvSpPr txBox="1"/>
          <p:nvPr/>
        </p:nvSpPr>
        <p:spPr>
          <a:xfrm>
            <a:off x="4661300" y="5491775"/>
            <a:ext cx="715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Twentieth Century"/>
                <a:ea typeface="Twentieth Century"/>
                <a:cs typeface="Twentieth Century"/>
                <a:sym typeface="Twentieth Century"/>
              </a:rPr>
              <a:t>Distribution of videos according to length (minutes) in the training set.</a:t>
            </a:r>
            <a:endParaRPr sz="2000">
              <a:latin typeface="Twentieth Century"/>
              <a:ea typeface="Twentieth Century"/>
              <a:cs typeface="Twentieth Century"/>
              <a:sym typeface="Twentieth 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0b433884e6_2_7"/>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002060"/>
                </a:solidFill>
              </a:rPr>
              <a:t>UCF-Crime Dataset</a:t>
            </a:r>
            <a:endParaRPr/>
          </a:p>
        </p:txBody>
      </p:sp>
      <p:sp>
        <p:nvSpPr>
          <p:cNvPr id="265" name="Google Shape;265;g10b433884e6_2_7"/>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Examples of different anomalies from the training and testing videos in UCF dataset.</a:t>
            </a:r>
            <a:endParaRPr/>
          </a:p>
        </p:txBody>
      </p:sp>
      <p:pic>
        <p:nvPicPr>
          <p:cNvPr id="266" name="Google Shape;266;g10b433884e6_2_7"/>
          <p:cNvPicPr preferRelativeResize="0"/>
          <p:nvPr/>
        </p:nvPicPr>
        <p:blipFill>
          <a:blip r:embed="rId3">
            <a:alphaModFix/>
          </a:blip>
          <a:stretch>
            <a:fillRect/>
          </a:stretch>
        </p:blipFill>
        <p:spPr>
          <a:xfrm>
            <a:off x="0" y="2993300"/>
            <a:ext cx="12192001" cy="28871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049ea2685d_2_25"/>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Pipeline</a:t>
            </a:r>
            <a:endParaRPr/>
          </a:p>
        </p:txBody>
      </p:sp>
      <p:pic>
        <p:nvPicPr>
          <p:cNvPr id="272" name="Google Shape;272;g1049ea2685d_2_25"/>
          <p:cNvPicPr preferRelativeResize="0"/>
          <p:nvPr/>
        </p:nvPicPr>
        <p:blipFill rotWithShape="1">
          <a:blip r:embed="rId3">
            <a:alphaModFix/>
          </a:blip>
          <a:srcRect b="0" l="0" r="0" t="0"/>
          <a:stretch/>
        </p:blipFill>
        <p:spPr>
          <a:xfrm>
            <a:off x="4493774" y="700600"/>
            <a:ext cx="6719176" cy="6381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0a5b200415_0_31"/>
          <p:cNvSpPr txBox="1"/>
          <p:nvPr>
            <p:ph type="title"/>
          </p:nvPr>
        </p:nvSpPr>
        <p:spPr>
          <a:xfrm>
            <a:off x="3809402" y="2782325"/>
            <a:ext cx="45732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solidFill>
                  <a:srgbClr val="002060"/>
                </a:solidFill>
              </a:rPr>
              <a:t>Localization</a:t>
            </a:r>
            <a:endParaRPr>
              <a:solidFill>
                <a:srgbClr val="002060"/>
              </a:solidFill>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0b433884e6_2_25"/>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002060"/>
                </a:solidFill>
              </a:rPr>
              <a:t>Localization</a:t>
            </a:r>
            <a:endParaRPr>
              <a:solidFill>
                <a:srgbClr val="002060"/>
              </a:solidFill>
            </a:endParaRPr>
          </a:p>
        </p:txBody>
      </p:sp>
      <p:sp>
        <p:nvSpPr>
          <p:cNvPr id="283" name="Google Shape;283;g10b433884e6_2_25"/>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solidFill>
                  <a:srgbClr val="1C4587"/>
                </a:solidFill>
              </a:rPr>
              <a:t>In this phase , we </a:t>
            </a:r>
            <a:r>
              <a:rPr lang="en-US">
                <a:solidFill>
                  <a:srgbClr val="1C4587"/>
                </a:solidFill>
              </a:rPr>
              <a:t>implement</a:t>
            </a:r>
            <a:r>
              <a:rPr lang="en-US">
                <a:solidFill>
                  <a:srgbClr val="1C4587"/>
                </a:solidFill>
              </a:rPr>
              <a:t> state of the art object detection algorithm (one and two stage detectors) :</a:t>
            </a:r>
            <a:endParaRPr>
              <a:solidFill>
                <a:srgbClr val="1C4587"/>
              </a:solidFill>
            </a:endParaRPr>
          </a:p>
          <a:p>
            <a:pPr indent="0" lvl="0" marL="0" rtl="0" algn="l">
              <a:spcBef>
                <a:spcPts val="1200"/>
              </a:spcBef>
              <a:spcAft>
                <a:spcPts val="0"/>
              </a:spcAft>
              <a:buNone/>
            </a:pPr>
            <a:r>
              <a:t/>
            </a:r>
            <a:endParaRPr/>
          </a:p>
          <a:p>
            <a:pPr indent="-342900" lvl="0" marL="457200" rtl="0" algn="l">
              <a:spcBef>
                <a:spcPts val="1200"/>
              </a:spcBef>
              <a:spcAft>
                <a:spcPts val="0"/>
              </a:spcAft>
              <a:buClr>
                <a:schemeClr val="dk1"/>
              </a:buClr>
              <a:buSzPts val="1800"/>
              <a:buAutoNum type="arabicPeriod"/>
            </a:pPr>
            <a:r>
              <a:rPr lang="en-US"/>
              <a:t>RetinaNet (One stage detector )</a:t>
            </a:r>
            <a:endParaRPr/>
          </a:p>
          <a:p>
            <a:pPr indent="-342900" lvl="0" marL="457200" rtl="0" algn="l">
              <a:spcBef>
                <a:spcPts val="0"/>
              </a:spcBef>
              <a:spcAft>
                <a:spcPts val="0"/>
              </a:spcAft>
              <a:buClr>
                <a:schemeClr val="dk1"/>
              </a:buClr>
              <a:buSzPts val="1800"/>
              <a:buAutoNum type="arabicPeriod"/>
            </a:pPr>
            <a:r>
              <a:rPr lang="en-US"/>
              <a:t>Yolo V5 , Yolo V3 (One Stage detector )</a:t>
            </a:r>
            <a:endParaRPr/>
          </a:p>
          <a:p>
            <a:pPr indent="-342900" lvl="0" marL="457200" rtl="0" algn="l">
              <a:spcBef>
                <a:spcPts val="0"/>
              </a:spcBef>
              <a:spcAft>
                <a:spcPts val="0"/>
              </a:spcAft>
              <a:buClr>
                <a:schemeClr val="dk1"/>
              </a:buClr>
              <a:buSzPts val="1800"/>
              <a:buAutoNum type="arabicPeriod"/>
            </a:pPr>
            <a:r>
              <a:rPr lang="en-US"/>
              <a:t>Mask -RCNN ( two stage detector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0b54e48711_0_35"/>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RETINANET</a:t>
            </a:r>
            <a:endParaRPr>
              <a:solidFill>
                <a:srgbClr val="002060"/>
              </a:solidFill>
            </a:endParaRPr>
          </a:p>
        </p:txBody>
      </p:sp>
      <p:sp>
        <p:nvSpPr>
          <p:cNvPr id="289" name="Google Shape;289;g10b54e48711_0_35"/>
          <p:cNvSpPr txBox="1"/>
          <p:nvPr>
            <p:ph idx="1" type="body"/>
          </p:nvPr>
        </p:nvSpPr>
        <p:spPr>
          <a:xfrm>
            <a:off x="933148" y="1629483"/>
            <a:ext cx="9391500" cy="729300"/>
          </a:xfrm>
          <a:prstGeom prst="rect">
            <a:avLst/>
          </a:prstGeom>
          <a:noFill/>
          <a:ln>
            <a:noFill/>
          </a:ln>
        </p:spPr>
        <p:txBody>
          <a:bodyPr anchorCtr="0" anchor="t" bIns="45700" lIns="45700" spcFirstLastPara="1" rIns="45700" wrap="square" tIns="45700">
            <a:normAutofit/>
          </a:bodyPr>
          <a:lstStyle/>
          <a:p>
            <a:pPr indent="-91440" lvl="0" marL="91440" rtl="0" algn="l">
              <a:lnSpc>
                <a:spcPct val="90000"/>
              </a:lnSpc>
              <a:spcBef>
                <a:spcPts val="0"/>
              </a:spcBef>
              <a:spcAft>
                <a:spcPts val="0"/>
              </a:spcAft>
              <a:buSzPts val="1600"/>
              <a:buChar char=" "/>
            </a:pPr>
            <a:r>
              <a:rPr lang="en-US" sz="1600"/>
              <a:t>Focal Loss for Dense Object Detection</a:t>
            </a:r>
            <a:endParaRPr sz="2000"/>
          </a:p>
        </p:txBody>
      </p:sp>
      <p:sp>
        <p:nvSpPr>
          <p:cNvPr id="290" name="Google Shape;290;g10b54e48711_0_35"/>
          <p:cNvSpPr txBox="1"/>
          <p:nvPr/>
        </p:nvSpPr>
        <p:spPr>
          <a:xfrm>
            <a:off x="699835" y="1963373"/>
            <a:ext cx="8124000" cy="558300"/>
          </a:xfrm>
          <a:prstGeom prst="rect">
            <a:avLst/>
          </a:prstGeom>
          <a:noFill/>
          <a:ln>
            <a:noFill/>
          </a:ln>
        </p:spPr>
        <p:txBody>
          <a:bodyPr anchorCtr="0" anchor="t" bIns="45700" lIns="45700" spcFirstLastPara="1" rIns="45700" wrap="square" tIns="45700">
            <a:normAutofit/>
          </a:bodyPr>
          <a:lstStyle/>
          <a:p>
            <a:pPr indent="-91440" lvl="0" marL="91440" marR="0" rtl="0" algn="l">
              <a:lnSpc>
                <a:spcPct val="90000"/>
              </a:lnSpc>
              <a:spcBef>
                <a:spcPts val="0"/>
              </a:spcBef>
              <a:spcAft>
                <a:spcPts val="0"/>
              </a:spcAft>
              <a:buClr>
                <a:schemeClr val="accent1"/>
              </a:buClr>
              <a:buSzPts val="1800"/>
              <a:buFont typeface="Twentieth Century"/>
              <a:buChar char=" "/>
            </a:pPr>
            <a:r>
              <a:rPr b="1" i="0" lang="en-US" sz="1800" u="none" cap="none" strike="noStrike">
                <a:solidFill>
                  <a:srgbClr val="002060"/>
                </a:solidFill>
                <a:latin typeface="Avenir"/>
                <a:ea typeface="Avenir"/>
                <a:cs typeface="Avenir"/>
                <a:sym typeface="Avenir"/>
              </a:rPr>
              <a:t>RetinaNet architecture</a:t>
            </a:r>
            <a:endParaRPr b="0" i="0" sz="1400" u="none" cap="none" strike="noStrike">
              <a:solidFill>
                <a:srgbClr val="000000"/>
              </a:solidFill>
              <a:latin typeface="Arial"/>
              <a:ea typeface="Arial"/>
              <a:cs typeface="Arial"/>
              <a:sym typeface="Arial"/>
            </a:endParaRPr>
          </a:p>
        </p:txBody>
      </p:sp>
      <p:pic>
        <p:nvPicPr>
          <p:cNvPr id="291" name="Google Shape;291;g10b54e48711_0_35"/>
          <p:cNvPicPr preferRelativeResize="0"/>
          <p:nvPr/>
        </p:nvPicPr>
        <p:blipFill rotWithShape="1">
          <a:blip r:embed="rId3">
            <a:alphaModFix/>
          </a:blip>
          <a:srcRect b="0" l="0" r="0" t="0"/>
          <a:stretch/>
        </p:blipFill>
        <p:spPr>
          <a:xfrm>
            <a:off x="833437" y="2266242"/>
            <a:ext cx="10525125" cy="2962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0b54e48711_0_28"/>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RETINANET</a:t>
            </a:r>
            <a:endParaRPr>
              <a:solidFill>
                <a:srgbClr val="002060"/>
              </a:solidFill>
            </a:endParaRPr>
          </a:p>
        </p:txBody>
      </p:sp>
      <p:sp>
        <p:nvSpPr>
          <p:cNvPr id="297" name="Google Shape;297;g10b54e48711_0_28"/>
          <p:cNvSpPr txBox="1"/>
          <p:nvPr>
            <p:ph idx="1" type="body"/>
          </p:nvPr>
        </p:nvSpPr>
        <p:spPr>
          <a:xfrm>
            <a:off x="933148" y="1629483"/>
            <a:ext cx="9391500" cy="729300"/>
          </a:xfrm>
          <a:prstGeom prst="rect">
            <a:avLst/>
          </a:prstGeom>
          <a:noFill/>
          <a:ln>
            <a:noFill/>
          </a:ln>
        </p:spPr>
        <p:txBody>
          <a:bodyPr anchorCtr="0" anchor="t" bIns="45700" lIns="45700" spcFirstLastPara="1" rIns="45700" wrap="square" tIns="45700">
            <a:normAutofit/>
          </a:bodyPr>
          <a:lstStyle/>
          <a:p>
            <a:pPr indent="-91440" lvl="0" marL="91440" rtl="0" algn="l">
              <a:lnSpc>
                <a:spcPct val="90000"/>
              </a:lnSpc>
              <a:spcBef>
                <a:spcPts val="0"/>
              </a:spcBef>
              <a:spcAft>
                <a:spcPts val="0"/>
              </a:spcAft>
              <a:buSzPts val="1600"/>
              <a:buChar char=" "/>
            </a:pPr>
            <a:r>
              <a:rPr lang="en-US" sz="1600"/>
              <a:t>Focal Loss for Dense Object Detection</a:t>
            </a:r>
            <a:endParaRPr sz="2000"/>
          </a:p>
        </p:txBody>
      </p:sp>
      <p:sp>
        <p:nvSpPr>
          <p:cNvPr id="298" name="Google Shape;298;g10b54e48711_0_28"/>
          <p:cNvSpPr txBox="1"/>
          <p:nvPr/>
        </p:nvSpPr>
        <p:spPr>
          <a:xfrm>
            <a:off x="708979" y="2074489"/>
            <a:ext cx="4892700" cy="3678600"/>
          </a:xfrm>
          <a:prstGeom prst="rect">
            <a:avLst/>
          </a:prstGeom>
          <a:noFill/>
          <a:ln>
            <a:noFill/>
          </a:ln>
        </p:spPr>
        <p:txBody>
          <a:bodyPr anchorCtr="0" anchor="t" bIns="45700" lIns="45700" spcFirstLastPara="1" rIns="45700" wrap="square" tIns="45700">
            <a:noAutofit/>
          </a:bodyPr>
          <a:lstStyle/>
          <a:p>
            <a:pPr indent="-91440" lvl="0" marL="91440" marR="0" rtl="0" algn="l">
              <a:lnSpc>
                <a:spcPct val="90000"/>
              </a:lnSpc>
              <a:spcBef>
                <a:spcPts val="0"/>
              </a:spcBef>
              <a:spcAft>
                <a:spcPts val="0"/>
              </a:spcAft>
              <a:buClr>
                <a:schemeClr val="accent1"/>
              </a:buClr>
              <a:buSzPts val="2000"/>
              <a:buFont typeface="Twentieth Century"/>
              <a:buChar char=" "/>
            </a:pPr>
            <a:r>
              <a:rPr b="1" i="0" lang="en-US" sz="2000" u="none" cap="none" strike="noStrike">
                <a:solidFill>
                  <a:srgbClr val="002060"/>
                </a:solidFill>
                <a:latin typeface="Twentieth Century"/>
                <a:ea typeface="Twentieth Century"/>
                <a:cs typeface="Twentieth Century"/>
                <a:sym typeface="Twentieth Century"/>
              </a:rPr>
              <a:t>Focal Loss</a:t>
            </a:r>
            <a:endParaRPr b="1" i="0" sz="1600" u="none" cap="none" strike="noStrike">
              <a:solidFill>
                <a:srgbClr val="000000"/>
              </a:solidFill>
              <a:latin typeface="Twentieth Century"/>
              <a:ea typeface="Twentieth Century"/>
              <a:cs typeface="Twentieth Century"/>
              <a:sym typeface="Twentieth Century"/>
            </a:endParaRPr>
          </a:p>
          <a:p>
            <a:pPr indent="-107950" lvl="0" marL="91440" marR="0" rtl="0" algn="l">
              <a:lnSpc>
                <a:spcPct val="90000"/>
              </a:lnSpc>
              <a:spcBef>
                <a:spcPts val="1400"/>
              </a:spcBef>
              <a:spcAft>
                <a:spcPts val="0"/>
              </a:spcAft>
              <a:buClr>
                <a:schemeClr val="accent1"/>
              </a:buClr>
              <a:buSzPts val="1700"/>
              <a:buFont typeface="Twentieth Century"/>
              <a:buChar char=" "/>
            </a:pPr>
            <a:r>
              <a:rPr b="0" i="0" lang="en-US" sz="1700" u="none" cap="none" strike="noStrike">
                <a:solidFill>
                  <a:schemeClr val="dk1"/>
                </a:solidFill>
                <a:latin typeface="Twentieth Century"/>
                <a:ea typeface="Twentieth Century"/>
                <a:cs typeface="Twentieth Century"/>
                <a:sym typeface="Twentieth Century"/>
              </a:rPr>
              <a:t>Focal Loss (FL) is an improved version of Cross-Entropy Loss (CE)  that tries to handle the class imbalance problem by assigning more weights to hard or easily misclassified examples  (i.e. background with noisy texture or partial object or the object of our interest ) and to down-weight easy examples (i.e. Background objects).</a:t>
            </a:r>
            <a:endParaRPr b="0" i="0" sz="1700" u="none" cap="none" strike="noStrike">
              <a:solidFill>
                <a:srgbClr val="000000"/>
              </a:solidFill>
              <a:latin typeface="Twentieth Century"/>
              <a:ea typeface="Twentieth Century"/>
              <a:cs typeface="Twentieth Century"/>
              <a:sym typeface="Twentieth Century"/>
            </a:endParaRPr>
          </a:p>
          <a:p>
            <a:pPr indent="-107950" lvl="0" marL="91440" marR="0" rtl="0" algn="l">
              <a:lnSpc>
                <a:spcPct val="90000"/>
              </a:lnSpc>
              <a:spcBef>
                <a:spcPts val="1400"/>
              </a:spcBef>
              <a:spcAft>
                <a:spcPts val="0"/>
              </a:spcAft>
              <a:buClr>
                <a:schemeClr val="accent1"/>
              </a:buClr>
              <a:buSzPts val="1700"/>
              <a:buFont typeface="Twentieth Century"/>
              <a:buChar char=" "/>
            </a:pPr>
            <a:r>
              <a:rPr b="0" i="0" lang="en-US" sz="1700" u="none" cap="none" strike="noStrike">
                <a:solidFill>
                  <a:schemeClr val="dk1"/>
                </a:solidFill>
                <a:latin typeface="Twentieth Century"/>
                <a:ea typeface="Twentieth Century"/>
                <a:cs typeface="Twentieth Century"/>
                <a:sym typeface="Twentieth Century"/>
              </a:rPr>
              <a:t>So Focal Loss reduces the loss contribution from easy examples and increases the importance of correcting misclassified examples. Focal loss is just an extension of the cross-entropy loss function that would down-weight easy examples and focus training on hard negatives.</a:t>
            </a:r>
            <a:endParaRPr b="0" i="0" sz="1700" u="none" cap="none" strike="noStrike">
              <a:solidFill>
                <a:srgbClr val="000000"/>
              </a:solidFill>
              <a:latin typeface="Twentieth Century"/>
              <a:ea typeface="Twentieth Century"/>
              <a:cs typeface="Twentieth Century"/>
              <a:sym typeface="Twentieth Century"/>
            </a:endParaRPr>
          </a:p>
        </p:txBody>
      </p:sp>
      <p:pic>
        <p:nvPicPr>
          <p:cNvPr id="299" name="Google Shape;299;g10b54e48711_0_28"/>
          <p:cNvPicPr preferRelativeResize="0"/>
          <p:nvPr/>
        </p:nvPicPr>
        <p:blipFill rotWithShape="1">
          <a:blip r:embed="rId3">
            <a:alphaModFix/>
          </a:blip>
          <a:srcRect b="0" l="0" r="0" t="0"/>
          <a:stretch/>
        </p:blipFill>
        <p:spPr>
          <a:xfrm>
            <a:off x="5628939" y="1826252"/>
            <a:ext cx="6486944" cy="3911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0b54e48711_0_14"/>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RETINANET</a:t>
            </a:r>
            <a:endParaRPr>
              <a:solidFill>
                <a:srgbClr val="002060"/>
              </a:solidFill>
            </a:endParaRPr>
          </a:p>
        </p:txBody>
      </p:sp>
      <p:sp>
        <p:nvSpPr>
          <p:cNvPr id="305" name="Google Shape;305;g10b54e48711_0_14"/>
          <p:cNvSpPr txBox="1"/>
          <p:nvPr>
            <p:ph idx="1" type="body"/>
          </p:nvPr>
        </p:nvSpPr>
        <p:spPr>
          <a:xfrm>
            <a:off x="933148" y="1629483"/>
            <a:ext cx="9391500" cy="729300"/>
          </a:xfrm>
          <a:prstGeom prst="rect">
            <a:avLst/>
          </a:prstGeom>
          <a:noFill/>
          <a:ln>
            <a:noFill/>
          </a:ln>
        </p:spPr>
        <p:txBody>
          <a:bodyPr anchorCtr="0" anchor="t" bIns="45700" lIns="45700" spcFirstLastPara="1" rIns="45700" wrap="square" tIns="45700">
            <a:normAutofit/>
          </a:bodyPr>
          <a:lstStyle/>
          <a:p>
            <a:pPr indent="-91440" lvl="0" marL="91440" rtl="0" algn="l">
              <a:lnSpc>
                <a:spcPct val="90000"/>
              </a:lnSpc>
              <a:spcBef>
                <a:spcPts val="0"/>
              </a:spcBef>
              <a:spcAft>
                <a:spcPts val="0"/>
              </a:spcAft>
              <a:buSzPts val="1600"/>
              <a:buChar char=" "/>
            </a:pPr>
            <a:r>
              <a:rPr b="1" lang="en-US" sz="1600"/>
              <a:t>Focal Loss for Dense Object Detection</a:t>
            </a:r>
            <a:endParaRPr b="1" sz="2000"/>
          </a:p>
        </p:txBody>
      </p:sp>
      <p:sp>
        <p:nvSpPr>
          <p:cNvPr id="306" name="Google Shape;306;g10b54e48711_0_14"/>
          <p:cNvSpPr txBox="1"/>
          <p:nvPr/>
        </p:nvSpPr>
        <p:spPr>
          <a:xfrm>
            <a:off x="708975" y="2074501"/>
            <a:ext cx="5117100" cy="3877200"/>
          </a:xfrm>
          <a:prstGeom prst="rect">
            <a:avLst/>
          </a:prstGeom>
          <a:noFill/>
          <a:ln>
            <a:noFill/>
          </a:ln>
        </p:spPr>
        <p:txBody>
          <a:bodyPr anchorCtr="0" anchor="t" bIns="45700" lIns="45700" spcFirstLastPara="1" rIns="45700" wrap="square" tIns="45700">
            <a:normAutofit fontScale="92500" lnSpcReduction="20000"/>
          </a:bodyPr>
          <a:lstStyle/>
          <a:p>
            <a:pPr indent="-105727" lvl="0" marL="91440" marR="0" rtl="0" algn="l">
              <a:lnSpc>
                <a:spcPct val="90000"/>
              </a:lnSpc>
              <a:spcBef>
                <a:spcPts val="0"/>
              </a:spcBef>
              <a:spcAft>
                <a:spcPts val="0"/>
              </a:spcAft>
              <a:buClr>
                <a:schemeClr val="accent1"/>
              </a:buClr>
              <a:buSzPct val="100000"/>
              <a:buFont typeface="Twentieth Century"/>
              <a:buChar char=" "/>
            </a:pPr>
            <a:r>
              <a:rPr b="1" i="0" lang="en-US" sz="1800" u="none" cap="none" strike="noStrike">
                <a:solidFill>
                  <a:srgbClr val="002060"/>
                </a:solidFill>
                <a:latin typeface="Twentieth Century"/>
                <a:ea typeface="Twentieth Century"/>
                <a:cs typeface="Twentieth Century"/>
                <a:sym typeface="Twentieth Century"/>
              </a:rPr>
              <a:t>Feature Pyramid Network</a:t>
            </a:r>
            <a:endParaRPr b="1" i="0" sz="1400" u="none" cap="none" strike="noStrike">
              <a:solidFill>
                <a:srgbClr val="000000"/>
              </a:solidFill>
              <a:latin typeface="Twentieth Century"/>
              <a:ea typeface="Twentieth Century"/>
              <a:cs typeface="Twentieth Century"/>
              <a:sym typeface="Twentieth Century"/>
            </a:endParaRPr>
          </a:p>
          <a:p>
            <a:pPr indent="-91459" lvl="0" marL="91440" marR="0" rtl="0" algn="l">
              <a:lnSpc>
                <a:spcPct val="90000"/>
              </a:lnSpc>
              <a:spcBef>
                <a:spcPts val="1400"/>
              </a:spcBef>
              <a:spcAft>
                <a:spcPts val="0"/>
              </a:spcAft>
              <a:buClr>
                <a:schemeClr val="accent1"/>
              </a:buClr>
              <a:buSzPct val="100000"/>
              <a:buFont typeface="Twentieth Century"/>
              <a:buChar char=" "/>
            </a:pPr>
            <a:r>
              <a:rPr b="0" i="0" lang="en-US" sz="1716" u="none" cap="none" strike="noStrike">
                <a:solidFill>
                  <a:schemeClr val="dk1"/>
                </a:solidFill>
                <a:latin typeface="Twentieth Century"/>
                <a:ea typeface="Twentieth Century"/>
                <a:cs typeface="Twentieth Century"/>
                <a:sym typeface="Twentieth Century"/>
              </a:rPr>
              <a:t>Traditionally, in computer vision, feature image pyramids have been used to detect objects with varying scales in an image. Feature image pyramids are feature pyramids built upon image pyramids. This means one would take an image and subsample it into lower resolution and smaller size images (thus, forming a pyramid). Hand-engineered features are then extracted from each layer in the pyramid to detect the objects . This makes the pyramid scale-invariant. But, this process is compute and memory intensive. </a:t>
            </a:r>
            <a:endParaRPr b="0" i="0" sz="1716" u="none" cap="none" strike="noStrike">
              <a:solidFill>
                <a:srgbClr val="000000"/>
              </a:solidFill>
              <a:latin typeface="Twentieth Century"/>
              <a:ea typeface="Twentieth Century"/>
              <a:cs typeface="Twentieth Century"/>
              <a:sym typeface="Twentieth Century"/>
            </a:endParaRPr>
          </a:p>
          <a:p>
            <a:pPr indent="-91459" lvl="0" marL="91440" marR="0" rtl="0" algn="l">
              <a:lnSpc>
                <a:spcPct val="90000"/>
              </a:lnSpc>
              <a:spcBef>
                <a:spcPts val="1400"/>
              </a:spcBef>
              <a:spcAft>
                <a:spcPts val="0"/>
              </a:spcAft>
              <a:buClr>
                <a:schemeClr val="accent1"/>
              </a:buClr>
              <a:buSzPct val="100000"/>
              <a:buFont typeface="Twentieth Century"/>
              <a:buChar char=" "/>
            </a:pPr>
            <a:r>
              <a:rPr b="0" i="0" lang="en-US" sz="1716" u="none" cap="none" strike="noStrike">
                <a:solidFill>
                  <a:schemeClr val="dk1"/>
                </a:solidFill>
                <a:latin typeface="Twentieth Century"/>
                <a:ea typeface="Twentieth Century"/>
                <a:cs typeface="Twentieth Century"/>
                <a:sym typeface="Twentieth Century"/>
              </a:rPr>
              <a:t>With the advent of deep learning, these hand-engineered features were replaced by CNNs. Later, the pyramid itself was derived from the inherent pyramidal hierarchical structure of the CNNs. In a CNN architecture, the output size of feature maps decreases after each successive block of convolutional operations, and forms a pyramidal structure.</a:t>
            </a:r>
            <a:endParaRPr b="0" i="0" sz="1716" u="none" cap="none" strike="noStrike">
              <a:solidFill>
                <a:srgbClr val="000000"/>
              </a:solidFill>
              <a:latin typeface="Twentieth Century"/>
              <a:ea typeface="Twentieth Century"/>
              <a:cs typeface="Twentieth Century"/>
              <a:sym typeface="Twentieth Century"/>
            </a:endParaRPr>
          </a:p>
          <a:p>
            <a:pPr indent="0" lvl="0" marL="91440" marR="0" rtl="0" algn="l">
              <a:lnSpc>
                <a:spcPct val="90000"/>
              </a:lnSpc>
              <a:spcBef>
                <a:spcPts val="1400"/>
              </a:spcBef>
              <a:spcAft>
                <a:spcPts val="0"/>
              </a:spcAft>
              <a:buClr>
                <a:schemeClr val="accent1"/>
              </a:buClr>
              <a:buSzPct val="100000"/>
              <a:buFont typeface="Twentieth Century"/>
              <a:buNone/>
            </a:pPr>
            <a:r>
              <a:t/>
            </a:r>
            <a:endParaRPr b="0" i="0" sz="1800" u="none" cap="none" strike="noStrike">
              <a:solidFill>
                <a:srgbClr val="002060"/>
              </a:solidFill>
              <a:latin typeface="Twentieth Century"/>
              <a:ea typeface="Twentieth Century"/>
              <a:cs typeface="Twentieth Century"/>
              <a:sym typeface="Twentieth Century"/>
            </a:endParaRPr>
          </a:p>
        </p:txBody>
      </p:sp>
      <p:pic>
        <p:nvPicPr>
          <p:cNvPr id="307" name="Google Shape;307;g10b54e48711_0_14"/>
          <p:cNvPicPr preferRelativeResize="0"/>
          <p:nvPr/>
        </p:nvPicPr>
        <p:blipFill rotWithShape="1">
          <a:blip r:embed="rId3">
            <a:alphaModFix/>
          </a:blip>
          <a:srcRect b="0" l="0" r="0" t="0"/>
          <a:stretch/>
        </p:blipFill>
        <p:spPr>
          <a:xfrm>
            <a:off x="5825979" y="2074489"/>
            <a:ext cx="6105824" cy="34693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Results - RetinaNet</a:t>
            </a:r>
            <a:endParaRPr/>
          </a:p>
        </p:txBody>
      </p:sp>
      <p:sp>
        <p:nvSpPr>
          <p:cNvPr id="313" name="Google Shape;313;p9"/>
          <p:cNvSpPr txBox="1"/>
          <p:nvPr>
            <p:ph idx="1" type="body"/>
          </p:nvPr>
        </p:nvSpPr>
        <p:spPr>
          <a:xfrm>
            <a:off x="933150" y="1629478"/>
            <a:ext cx="9391500" cy="4554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400"/>
              </a:spcBef>
              <a:spcAft>
                <a:spcPts val="0"/>
              </a:spcAft>
              <a:buNone/>
            </a:pPr>
            <a:r>
              <a:rPr lang="en-US" sz="1600"/>
              <a:t>UCSD_Dataset</a:t>
            </a:r>
            <a:endParaRPr sz="2000"/>
          </a:p>
        </p:txBody>
      </p:sp>
      <p:sp>
        <p:nvSpPr>
          <p:cNvPr id="314" name="Google Shape;314;p9"/>
          <p:cNvSpPr txBox="1"/>
          <p:nvPr/>
        </p:nvSpPr>
        <p:spPr>
          <a:xfrm>
            <a:off x="699835" y="1963373"/>
            <a:ext cx="9093389" cy="3636354"/>
          </a:xfrm>
          <a:prstGeom prst="rect">
            <a:avLst/>
          </a:prstGeom>
          <a:noFill/>
          <a:ln>
            <a:noFill/>
          </a:ln>
        </p:spPr>
        <p:txBody>
          <a:bodyPr anchorCtr="0" anchor="t" bIns="45700" lIns="45700" spcFirstLastPara="1" rIns="45700" wrap="square" tIns="45700">
            <a:normAutofit/>
          </a:bodyPr>
          <a:lstStyle/>
          <a:p>
            <a:pPr indent="0" lvl="0" marL="91440" marR="0" rtl="0" algn="l">
              <a:lnSpc>
                <a:spcPct val="90000"/>
              </a:lnSpc>
              <a:spcBef>
                <a:spcPts val="0"/>
              </a:spcBef>
              <a:spcAft>
                <a:spcPts val="0"/>
              </a:spcAft>
              <a:buClr>
                <a:schemeClr val="accent1"/>
              </a:buClr>
              <a:buSzPts val="1800"/>
              <a:buFont typeface="Twentieth Century"/>
              <a:buNone/>
            </a:pPr>
            <a:r>
              <a:t/>
            </a:r>
            <a:endParaRPr b="1" i="0" sz="1800" u="none" cap="none" strike="noStrike">
              <a:solidFill>
                <a:srgbClr val="002060"/>
              </a:solidFill>
              <a:latin typeface="Avenir"/>
              <a:ea typeface="Avenir"/>
              <a:cs typeface="Avenir"/>
              <a:sym typeface="Avenir"/>
            </a:endParaRPr>
          </a:p>
        </p:txBody>
      </p:sp>
      <p:pic>
        <p:nvPicPr>
          <p:cNvPr id="315" name="Google Shape;315;p9"/>
          <p:cNvPicPr preferRelativeResize="0"/>
          <p:nvPr/>
        </p:nvPicPr>
        <p:blipFill rotWithShape="1">
          <a:blip r:embed="rId3">
            <a:alphaModFix/>
          </a:blip>
          <a:srcRect b="0" l="0" r="0" t="0"/>
          <a:stretch/>
        </p:blipFill>
        <p:spPr>
          <a:xfrm>
            <a:off x="933148" y="2358811"/>
            <a:ext cx="4400550" cy="3200400"/>
          </a:xfrm>
          <a:prstGeom prst="rect">
            <a:avLst/>
          </a:prstGeom>
          <a:noFill/>
          <a:ln>
            <a:noFill/>
          </a:ln>
        </p:spPr>
      </p:pic>
      <p:pic>
        <p:nvPicPr>
          <p:cNvPr id="316" name="Google Shape;316;p9"/>
          <p:cNvPicPr preferRelativeResize="0"/>
          <p:nvPr/>
        </p:nvPicPr>
        <p:blipFill rotWithShape="1">
          <a:blip r:embed="rId4">
            <a:alphaModFix/>
          </a:blip>
          <a:srcRect b="0" l="0" r="0" t="0"/>
          <a:stretch/>
        </p:blipFill>
        <p:spPr>
          <a:xfrm>
            <a:off x="5685807" y="2398525"/>
            <a:ext cx="4834119" cy="320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0b433884e6_0_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sz="4800">
                <a:solidFill>
                  <a:schemeClr val="dk2"/>
                </a:solidFill>
              </a:rPr>
              <a:t>Team members</a:t>
            </a:r>
            <a:endParaRPr sz="4800">
              <a:solidFill>
                <a:schemeClr val="dk2"/>
              </a:solidFill>
            </a:endParaRPr>
          </a:p>
        </p:txBody>
      </p:sp>
      <p:grpSp>
        <p:nvGrpSpPr>
          <p:cNvPr id="175" name="Google Shape;175;g10b433884e6_0_0"/>
          <p:cNvGrpSpPr/>
          <p:nvPr/>
        </p:nvGrpSpPr>
        <p:grpSpPr>
          <a:xfrm>
            <a:off x="2047868" y="2497857"/>
            <a:ext cx="175959" cy="180333"/>
            <a:chOff x="3683125" y="481100"/>
            <a:chExt cx="270000" cy="270000"/>
          </a:xfrm>
        </p:grpSpPr>
        <p:sp>
          <p:nvSpPr>
            <p:cNvPr id="176" name="Google Shape;176;g10b433884e6_0_0"/>
            <p:cNvSpPr/>
            <p:nvPr/>
          </p:nvSpPr>
          <p:spPr>
            <a:xfrm>
              <a:off x="3683125" y="481100"/>
              <a:ext cx="270000" cy="270000"/>
            </a:xfrm>
            <a:prstGeom prst="ellipse">
              <a:avLst/>
            </a:prstGeom>
            <a:noFill/>
            <a:ln cap="flat" cmpd="sng" w="28575">
              <a:solidFill>
                <a:srgbClr val="9CB1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10b433884e6_0_0"/>
            <p:cNvSpPr/>
            <p:nvPr/>
          </p:nvSpPr>
          <p:spPr>
            <a:xfrm>
              <a:off x="3737075" y="535050"/>
              <a:ext cx="162000" cy="162000"/>
            </a:xfrm>
            <a:prstGeom prst="ellipse">
              <a:avLst/>
            </a:prstGeom>
            <a:solidFill>
              <a:srgbClr val="0091EA"/>
            </a:solidFill>
            <a:ln cap="flat" cmpd="sng" w="9525">
              <a:solidFill>
                <a:srgbClr val="9CB1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g10b433884e6_0_0"/>
          <p:cNvGrpSpPr/>
          <p:nvPr/>
        </p:nvGrpSpPr>
        <p:grpSpPr>
          <a:xfrm>
            <a:off x="2047868" y="3413657"/>
            <a:ext cx="175959" cy="180333"/>
            <a:chOff x="3683125" y="481100"/>
            <a:chExt cx="270000" cy="270000"/>
          </a:xfrm>
        </p:grpSpPr>
        <p:sp>
          <p:nvSpPr>
            <p:cNvPr id="179" name="Google Shape;179;g10b433884e6_0_0"/>
            <p:cNvSpPr/>
            <p:nvPr/>
          </p:nvSpPr>
          <p:spPr>
            <a:xfrm>
              <a:off x="3683125" y="481100"/>
              <a:ext cx="270000" cy="270000"/>
            </a:xfrm>
            <a:prstGeom prst="ellipse">
              <a:avLst/>
            </a:prstGeom>
            <a:noFill/>
            <a:ln cap="flat" cmpd="sng" w="28575">
              <a:solidFill>
                <a:srgbClr val="9CB1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10b433884e6_0_0"/>
            <p:cNvSpPr/>
            <p:nvPr/>
          </p:nvSpPr>
          <p:spPr>
            <a:xfrm>
              <a:off x="3737075" y="535050"/>
              <a:ext cx="162000" cy="162000"/>
            </a:xfrm>
            <a:prstGeom prst="ellipse">
              <a:avLst/>
            </a:prstGeom>
            <a:solidFill>
              <a:srgbClr val="0091EA"/>
            </a:solidFill>
            <a:ln cap="flat" cmpd="sng" w="9525">
              <a:solidFill>
                <a:srgbClr val="9CB1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g10b433884e6_0_0"/>
          <p:cNvGrpSpPr/>
          <p:nvPr/>
        </p:nvGrpSpPr>
        <p:grpSpPr>
          <a:xfrm>
            <a:off x="2047868" y="4202232"/>
            <a:ext cx="175959" cy="180333"/>
            <a:chOff x="3683125" y="481100"/>
            <a:chExt cx="270000" cy="270000"/>
          </a:xfrm>
        </p:grpSpPr>
        <p:sp>
          <p:nvSpPr>
            <p:cNvPr id="182" name="Google Shape;182;g10b433884e6_0_0"/>
            <p:cNvSpPr/>
            <p:nvPr/>
          </p:nvSpPr>
          <p:spPr>
            <a:xfrm>
              <a:off x="3683125" y="481100"/>
              <a:ext cx="270000" cy="270000"/>
            </a:xfrm>
            <a:prstGeom prst="ellipse">
              <a:avLst/>
            </a:prstGeom>
            <a:noFill/>
            <a:ln cap="flat" cmpd="sng" w="28575">
              <a:solidFill>
                <a:srgbClr val="9CB1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10b433884e6_0_0"/>
            <p:cNvSpPr/>
            <p:nvPr/>
          </p:nvSpPr>
          <p:spPr>
            <a:xfrm>
              <a:off x="3737075" y="535050"/>
              <a:ext cx="162000" cy="162000"/>
            </a:xfrm>
            <a:prstGeom prst="ellipse">
              <a:avLst/>
            </a:prstGeom>
            <a:solidFill>
              <a:srgbClr val="0091EA"/>
            </a:solidFill>
            <a:ln cap="flat" cmpd="sng" w="9525">
              <a:solidFill>
                <a:srgbClr val="9CB1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g10b433884e6_0_0"/>
          <p:cNvGrpSpPr/>
          <p:nvPr/>
        </p:nvGrpSpPr>
        <p:grpSpPr>
          <a:xfrm>
            <a:off x="2047868" y="5100857"/>
            <a:ext cx="175959" cy="180333"/>
            <a:chOff x="3683125" y="481100"/>
            <a:chExt cx="270000" cy="270000"/>
          </a:xfrm>
        </p:grpSpPr>
        <p:sp>
          <p:nvSpPr>
            <p:cNvPr id="185" name="Google Shape;185;g10b433884e6_0_0"/>
            <p:cNvSpPr/>
            <p:nvPr/>
          </p:nvSpPr>
          <p:spPr>
            <a:xfrm>
              <a:off x="3683125" y="481100"/>
              <a:ext cx="270000" cy="270000"/>
            </a:xfrm>
            <a:prstGeom prst="ellipse">
              <a:avLst/>
            </a:prstGeom>
            <a:noFill/>
            <a:ln cap="flat" cmpd="sng" w="28575">
              <a:solidFill>
                <a:srgbClr val="9CB1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10b433884e6_0_0"/>
            <p:cNvSpPr/>
            <p:nvPr/>
          </p:nvSpPr>
          <p:spPr>
            <a:xfrm>
              <a:off x="3737075" y="535050"/>
              <a:ext cx="162000" cy="162000"/>
            </a:xfrm>
            <a:prstGeom prst="ellipse">
              <a:avLst/>
            </a:prstGeom>
            <a:solidFill>
              <a:srgbClr val="0091EA"/>
            </a:solidFill>
            <a:ln cap="flat" cmpd="sng" w="9525">
              <a:solidFill>
                <a:srgbClr val="9CB1B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g10b433884e6_0_0"/>
          <p:cNvSpPr txBox="1"/>
          <p:nvPr/>
        </p:nvSpPr>
        <p:spPr>
          <a:xfrm>
            <a:off x="2503050" y="2280225"/>
            <a:ext cx="732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Twentieth Century"/>
                <a:ea typeface="Twentieth Century"/>
                <a:cs typeface="Twentieth Century"/>
                <a:sym typeface="Twentieth Century"/>
              </a:rPr>
              <a:t>Ibrahim Yassen</a:t>
            </a:r>
            <a:endParaRPr sz="2800">
              <a:latin typeface="Twentieth Century"/>
              <a:ea typeface="Twentieth Century"/>
              <a:cs typeface="Twentieth Century"/>
              <a:sym typeface="Twentieth Century"/>
            </a:endParaRPr>
          </a:p>
        </p:txBody>
      </p:sp>
      <p:sp>
        <p:nvSpPr>
          <p:cNvPr id="188" name="Google Shape;188;g10b433884e6_0_0"/>
          <p:cNvSpPr txBox="1"/>
          <p:nvPr/>
        </p:nvSpPr>
        <p:spPr>
          <a:xfrm>
            <a:off x="2503050" y="3984600"/>
            <a:ext cx="732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Twentieth Century"/>
                <a:ea typeface="Twentieth Century"/>
                <a:cs typeface="Twentieth Century"/>
                <a:sym typeface="Twentieth Century"/>
              </a:rPr>
              <a:t>Muhammad Momen</a:t>
            </a:r>
            <a:endParaRPr sz="2800">
              <a:latin typeface="Twentieth Century"/>
              <a:ea typeface="Twentieth Century"/>
              <a:cs typeface="Twentieth Century"/>
              <a:sym typeface="Twentieth Century"/>
            </a:endParaRPr>
          </a:p>
        </p:txBody>
      </p:sp>
      <p:sp>
        <p:nvSpPr>
          <p:cNvPr id="189" name="Google Shape;189;g10b433884e6_0_0"/>
          <p:cNvSpPr txBox="1"/>
          <p:nvPr/>
        </p:nvSpPr>
        <p:spPr>
          <a:xfrm>
            <a:off x="2503050" y="3196025"/>
            <a:ext cx="732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Twentieth Century"/>
                <a:ea typeface="Twentieth Century"/>
                <a:cs typeface="Twentieth Century"/>
                <a:sym typeface="Twentieth Century"/>
              </a:rPr>
              <a:t>Muhammad Ahmed </a:t>
            </a:r>
            <a:endParaRPr sz="2800">
              <a:latin typeface="Twentieth Century"/>
              <a:ea typeface="Twentieth Century"/>
              <a:cs typeface="Twentieth Century"/>
              <a:sym typeface="Twentieth Century"/>
            </a:endParaRPr>
          </a:p>
        </p:txBody>
      </p:sp>
      <p:sp>
        <p:nvSpPr>
          <p:cNvPr id="190" name="Google Shape;190;g10b433884e6_0_0"/>
          <p:cNvSpPr txBox="1"/>
          <p:nvPr/>
        </p:nvSpPr>
        <p:spPr>
          <a:xfrm>
            <a:off x="2503050" y="4883225"/>
            <a:ext cx="732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Twentieth Century"/>
                <a:ea typeface="Twentieth Century"/>
                <a:cs typeface="Twentieth Century"/>
                <a:sym typeface="Twentieth Century"/>
              </a:rPr>
              <a:t>Asmaa Ali</a:t>
            </a:r>
            <a:endParaRPr sz="2800">
              <a:latin typeface="Twentieth Century"/>
              <a:ea typeface="Twentieth Century"/>
              <a:cs typeface="Twentieth Century"/>
              <a:sym typeface="Twentieth Centur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cf98bb3e6c_6_15"/>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2060"/>
              </a:buClr>
              <a:buSzPts val="5000"/>
              <a:buFont typeface="Twentieth Century"/>
              <a:buNone/>
            </a:pPr>
            <a:r>
              <a:rPr lang="en-US">
                <a:solidFill>
                  <a:srgbClr val="002060"/>
                </a:solidFill>
              </a:rPr>
              <a:t>Results - Mask RCNN</a:t>
            </a:r>
            <a:endParaRPr>
              <a:solidFill>
                <a:srgbClr val="002060"/>
              </a:solidFill>
            </a:endParaRPr>
          </a:p>
        </p:txBody>
      </p:sp>
      <p:graphicFrame>
        <p:nvGraphicFramePr>
          <p:cNvPr id="322" name="Google Shape;322;gcf98bb3e6c_6_15"/>
          <p:cNvGraphicFramePr/>
          <p:nvPr/>
        </p:nvGraphicFramePr>
        <p:xfrm>
          <a:off x="694700" y="2789625"/>
          <a:ext cx="3000000" cy="3000000"/>
        </p:xfrm>
        <a:graphic>
          <a:graphicData uri="http://schemas.openxmlformats.org/drawingml/2006/table">
            <a:tbl>
              <a:tblPr>
                <a:noFill/>
                <a:tableStyleId>{A97861F9-2871-47D9-8E34-A5B295BCC89A}</a:tableStyleId>
              </a:tblPr>
              <a:tblGrid>
                <a:gridCol w="5272400"/>
                <a:gridCol w="5272400"/>
              </a:tblGrid>
              <a:tr h="2729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Ground Truth</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Detected</a:t>
                      </a:r>
                      <a:endParaRPr sz="1800" u="none" cap="none" strike="noStrike"/>
                    </a:p>
                  </a:txBody>
                  <a:tcPr marT="91425" marB="91425" marR="91425" marL="91425"/>
                </a:tc>
              </a:tr>
              <a:tr h="3611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323" name="Google Shape;323;gcf98bb3e6c_6_15"/>
          <p:cNvSpPr txBox="1"/>
          <p:nvPr/>
        </p:nvSpPr>
        <p:spPr>
          <a:xfrm>
            <a:off x="694700" y="2084925"/>
            <a:ext cx="9776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Twentieth Century"/>
                <a:ea typeface="Twentieth Century"/>
                <a:cs typeface="Twentieth Century"/>
                <a:sym typeface="Twentieth Century"/>
              </a:rPr>
              <a:t>On UCSD Dataset</a:t>
            </a:r>
            <a:endParaRPr b="0" i="0" sz="1700" u="none" cap="none" strike="noStrike">
              <a:solidFill>
                <a:srgbClr val="000000"/>
              </a:solidFill>
              <a:latin typeface="Twentieth Century"/>
              <a:ea typeface="Twentieth Century"/>
              <a:cs typeface="Twentieth Century"/>
              <a:sym typeface="Twentieth Century"/>
            </a:endParaRPr>
          </a:p>
        </p:txBody>
      </p:sp>
      <p:pic>
        <p:nvPicPr>
          <p:cNvPr id="324" name="Google Shape;324;gcf98bb3e6c_6_15"/>
          <p:cNvPicPr preferRelativeResize="0"/>
          <p:nvPr/>
        </p:nvPicPr>
        <p:blipFill rotWithShape="1">
          <a:blip r:embed="rId3">
            <a:alphaModFix/>
          </a:blip>
          <a:srcRect b="0" l="0" r="0" t="0"/>
          <a:stretch/>
        </p:blipFill>
        <p:spPr>
          <a:xfrm>
            <a:off x="694700" y="3246800"/>
            <a:ext cx="4925775" cy="3611200"/>
          </a:xfrm>
          <a:prstGeom prst="rect">
            <a:avLst/>
          </a:prstGeom>
          <a:noFill/>
          <a:ln>
            <a:noFill/>
          </a:ln>
        </p:spPr>
      </p:pic>
      <p:pic>
        <p:nvPicPr>
          <p:cNvPr id="325" name="Google Shape;325;gcf98bb3e6c_6_15"/>
          <p:cNvPicPr preferRelativeResize="0"/>
          <p:nvPr/>
        </p:nvPicPr>
        <p:blipFill rotWithShape="1">
          <a:blip r:embed="rId4">
            <a:alphaModFix/>
          </a:blip>
          <a:srcRect b="0" l="0" r="0" t="0"/>
          <a:stretch/>
        </p:blipFill>
        <p:spPr>
          <a:xfrm>
            <a:off x="6222050" y="3246800"/>
            <a:ext cx="5010674" cy="361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10a5b200415_0_13"/>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Yolo</a:t>
            </a:r>
            <a:endParaRPr>
              <a:solidFill>
                <a:srgbClr val="002060"/>
              </a:solidFill>
            </a:endParaRPr>
          </a:p>
        </p:txBody>
      </p:sp>
      <p:sp>
        <p:nvSpPr>
          <p:cNvPr id="331" name="Google Shape;331;g10a5b200415_0_13"/>
          <p:cNvSpPr txBox="1"/>
          <p:nvPr>
            <p:ph idx="1" type="body"/>
          </p:nvPr>
        </p:nvSpPr>
        <p:spPr>
          <a:xfrm>
            <a:off x="933148" y="1629483"/>
            <a:ext cx="9391500" cy="729300"/>
          </a:xfrm>
          <a:prstGeom prst="rect">
            <a:avLst/>
          </a:prstGeom>
          <a:noFill/>
          <a:ln>
            <a:noFill/>
          </a:ln>
        </p:spPr>
        <p:txBody>
          <a:bodyPr anchorCtr="0" anchor="t" bIns="45700" lIns="45700" spcFirstLastPara="1" rIns="45700" wrap="square" tIns="45700">
            <a:normAutofit/>
          </a:bodyPr>
          <a:lstStyle/>
          <a:p>
            <a:pPr indent="-107950" lvl="0" marL="91440" rtl="0" algn="l">
              <a:lnSpc>
                <a:spcPct val="90000"/>
              </a:lnSpc>
              <a:spcBef>
                <a:spcPts val="0"/>
              </a:spcBef>
              <a:spcAft>
                <a:spcPts val="0"/>
              </a:spcAft>
              <a:buSzPts val="1700"/>
              <a:buChar char=" "/>
            </a:pPr>
            <a:r>
              <a:rPr b="1" lang="en-US" sz="1700"/>
              <a:t>You Only Look Once</a:t>
            </a:r>
            <a:endParaRPr b="1" sz="2100"/>
          </a:p>
        </p:txBody>
      </p:sp>
      <p:sp>
        <p:nvSpPr>
          <p:cNvPr id="332" name="Google Shape;332;g10a5b200415_0_13"/>
          <p:cNvSpPr txBox="1"/>
          <p:nvPr/>
        </p:nvSpPr>
        <p:spPr>
          <a:xfrm>
            <a:off x="824400" y="2244575"/>
            <a:ext cx="10187700" cy="45048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chemeClr val="accent1"/>
              </a:buClr>
              <a:buSzPts val="2000"/>
              <a:buFont typeface="Twentieth Century"/>
              <a:buNone/>
            </a:pPr>
            <a:r>
              <a:rPr b="1" i="0" lang="en-US" sz="2500" u="none" cap="none" strike="noStrike">
                <a:solidFill>
                  <a:srgbClr val="002060"/>
                </a:solidFill>
                <a:latin typeface="Twentieth Century"/>
                <a:ea typeface="Twentieth Century"/>
                <a:cs typeface="Twentieth Century"/>
                <a:sym typeface="Twentieth Century"/>
              </a:rPr>
              <a:t>Introduction</a:t>
            </a:r>
            <a:r>
              <a:rPr b="1" i="0" lang="en-US" sz="1700" u="none" cap="none" strike="noStrike">
                <a:solidFill>
                  <a:schemeClr val="dk1"/>
                </a:solidFill>
                <a:latin typeface="Twentieth Century"/>
                <a:ea typeface="Twentieth Century"/>
                <a:cs typeface="Twentieth Century"/>
                <a:sym typeface="Twentieth Century"/>
              </a:rPr>
              <a:t>:</a:t>
            </a:r>
            <a:endParaRPr b="0" i="0" sz="1700" u="none" cap="none" strike="noStrike">
              <a:solidFill>
                <a:srgbClr val="000000"/>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accent1"/>
              </a:buClr>
              <a:buSzPts val="2000"/>
              <a:buFont typeface="Twentieth Century"/>
              <a:buNone/>
            </a:pPr>
            <a:r>
              <a:t/>
            </a:r>
            <a:endParaRPr b="0" i="0" sz="1600" u="none" cap="none" strike="noStrike">
              <a:solidFill>
                <a:srgbClr val="000000"/>
              </a:solidFill>
              <a:latin typeface="Twentieth Century"/>
              <a:ea typeface="Twentieth Century"/>
              <a:cs typeface="Twentieth Century"/>
              <a:sym typeface="Twentieth Century"/>
            </a:endParaRPr>
          </a:p>
          <a:p>
            <a:pPr indent="0" lvl="0" marL="0" marR="0" rtl="0" algn="l">
              <a:lnSpc>
                <a:spcPct val="138888"/>
              </a:lnSpc>
              <a:spcBef>
                <a:spcPts val="600"/>
              </a:spcBef>
              <a:spcAft>
                <a:spcPts val="0"/>
              </a:spcAft>
              <a:buClr>
                <a:schemeClr val="dk1"/>
              </a:buClr>
              <a:buSzPts val="1100"/>
              <a:buFont typeface="Arial"/>
              <a:buNone/>
            </a:pPr>
            <a:r>
              <a:rPr b="0" i="0" lang="en-US" sz="1800" u="none" cap="none" strike="noStrike">
                <a:solidFill>
                  <a:schemeClr val="dk1"/>
                </a:solidFill>
                <a:highlight>
                  <a:srgbClr val="FFFFFF"/>
                </a:highlight>
                <a:latin typeface="Twentieth Century"/>
                <a:ea typeface="Twentieth Century"/>
                <a:cs typeface="Twentieth Century"/>
                <a:sym typeface="Twentieth Century"/>
              </a:rPr>
              <a:t>YOLO - is an algorithm proposed by by Redmond et. al in a research article published at the IEEE/CVF Conference on Computer Vision and Pattern Recognition (CVPR) as a conference paper, winning OpenCV People’s Choice Award.</a:t>
            </a:r>
            <a:endParaRPr b="0" i="0" sz="1800" u="none" cap="none" strike="noStrike">
              <a:solidFill>
                <a:schemeClr val="dk1"/>
              </a:solidFill>
              <a:highlight>
                <a:srgbClr val="FFFFFF"/>
              </a:highlight>
              <a:latin typeface="Twentieth Century"/>
              <a:ea typeface="Twentieth Century"/>
              <a:cs typeface="Twentieth Century"/>
              <a:sym typeface="Twentieth Century"/>
            </a:endParaRPr>
          </a:p>
          <a:p>
            <a:pPr indent="0" lvl="0" marL="0" marR="0" rtl="0" algn="l">
              <a:lnSpc>
                <a:spcPct val="138888"/>
              </a:lnSpc>
              <a:spcBef>
                <a:spcPts val="600"/>
              </a:spcBef>
              <a:spcAft>
                <a:spcPts val="0"/>
              </a:spcAft>
              <a:buClr>
                <a:schemeClr val="dk1"/>
              </a:buClr>
              <a:buSzPts val="1100"/>
              <a:buFont typeface="Arial"/>
              <a:buNone/>
            </a:pPr>
            <a:r>
              <a:rPr b="0" i="0" lang="en-US" sz="1800" u="none" cap="none" strike="noStrike">
                <a:solidFill>
                  <a:schemeClr val="dk1"/>
                </a:solidFill>
                <a:highlight>
                  <a:srgbClr val="FFFFFF"/>
                </a:highlight>
                <a:latin typeface="Twentieth Century"/>
                <a:ea typeface="Twentieth Century"/>
                <a:cs typeface="Twentieth Century"/>
                <a:sym typeface="Twentieth Century"/>
              </a:rPr>
              <a:t>Compared to the approach taken by object detection algorithms before YOLO, which repurpose classifiers to perform detection, </a:t>
            </a:r>
            <a:endParaRPr b="0" i="0" sz="1800" u="none" cap="none" strike="noStrike">
              <a:solidFill>
                <a:schemeClr val="dk1"/>
              </a:solidFill>
              <a:highlight>
                <a:srgbClr val="FFFFFF"/>
              </a:highlight>
              <a:latin typeface="Twentieth Century"/>
              <a:ea typeface="Twentieth Century"/>
              <a:cs typeface="Twentieth Century"/>
              <a:sym typeface="Twentieth Century"/>
            </a:endParaRPr>
          </a:p>
          <a:p>
            <a:pPr indent="0" lvl="0" marL="0" marR="0" rtl="0" algn="l">
              <a:lnSpc>
                <a:spcPct val="138888"/>
              </a:lnSpc>
              <a:spcBef>
                <a:spcPts val="600"/>
              </a:spcBef>
              <a:spcAft>
                <a:spcPts val="0"/>
              </a:spcAft>
              <a:buClr>
                <a:schemeClr val="dk1"/>
              </a:buClr>
              <a:buSzPts val="1100"/>
              <a:buFont typeface="Arial"/>
              <a:buNone/>
            </a:pPr>
            <a:r>
              <a:rPr b="0" i="0" lang="en-US" sz="1800" u="none" cap="none" strike="noStrike">
                <a:solidFill>
                  <a:schemeClr val="dk1"/>
                </a:solidFill>
                <a:highlight>
                  <a:srgbClr val="FFFFFF"/>
                </a:highlight>
                <a:latin typeface="Twentieth Century"/>
                <a:ea typeface="Twentieth Century"/>
                <a:cs typeface="Twentieth Century"/>
                <a:sym typeface="Twentieth Century"/>
              </a:rPr>
              <a:t>YOLO proposes the use of an end-to-end </a:t>
            </a:r>
            <a:r>
              <a:rPr b="0" i="0" lang="en-US" sz="1800" u="none" cap="none" strike="noStrike">
                <a:solidFill>
                  <a:srgbClr val="1C4587"/>
                </a:solidFill>
                <a:highlight>
                  <a:srgbClr val="FFFFFF"/>
                </a:highlight>
                <a:uFill>
                  <a:noFill/>
                </a:uFill>
                <a:latin typeface="Twentieth Century"/>
                <a:ea typeface="Twentieth Century"/>
                <a:cs typeface="Twentieth Century"/>
                <a:sym typeface="Twentieth Century"/>
                <a:hlinkClick r:id="rId3">
                  <a:extLst>
                    <a:ext uri="{A12FA001-AC4F-418D-AE19-62706E023703}">
                      <ahyp:hlinkClr val="tx"/>
                    </a:ext>
                  </a:extLst>
                </a:hlinkClick>
              </a:rPr>
              <a:t>neural network</a:t>
            </a:r>
            <a:r>
              <a:rPr b="0" i="0" lang="en-US" sz="1800" u="none" cap="none" strike="noStrike">
                <a:solidFill>
                  <a:srgbClr val="1C4587"/>
                </a:solidFill>
                <a:highlight>
                  <a:srgbClr val="FFFFFF"/>
                </a:highlight>
                <a:latin typeface="Twentieth Century"/>
                <a:ea typeface="Twentieth Century"/>
                <a:cs typeface="Twentieth Century"/>
                <a:sym typeface="Twentieth Century"/>
              </a:rPr>
              <a:t> </a:t>
            </a:r>
            <a:r>
              <a:rPr b="0" i="0" lang="en-US" sz="1800" u="none" cap="none" strike="noStrike">
                <a:solidFill>
                  <a:schemeClr val="dk1"/>
                </a:solidFill>
                <a:highlight>
                  <a:srgbClr val="FFFFFF"/>
                </a:highlight>
                <a:latin typeface="Twentieth Century"/>
                <a:ea typeface="Twentieth Century"/>
                <a:cs typeface="Twentieth Century"/>
                <a:sym typeface="Twentieth Century"/>
              </a:rPr>
              <a:t>that makes predictions of bounding boxes and class probabilities all at once.</a:t>
            </a:r>
            <a:endParaRPr b="0" i="0" sz="1800" u="none" cap="none" strike="noStrike">
              <a:solidFill>
                <a:schemeClr val="dk1"/>
              </a:solidFill>
              <a:highlight>
                <a:srgbClr val="FFFFFF"/>
              </a:highlight>
              <a:latin typeface="Twentieth Century"/>
              <a:ea typeface="Twentieth Century"/>
              <a:cs typeface="Twentieth Century"/>
              <a:sym typeface="Twentieth Century"/>
            </a:endParaRPr>
          </a:p>
          <a:p>
            <a:pPr indent="0" lvl="0" marL="0" marR="0" rtl="0" algn="l">
              <a:lnSpc>
                <a:spcPct val="138888"/>
              </a:lnSpc>
              <a:spcBef>
                <a:spcPts val="600"/>
              </a:spcBef>
              <a:spcAft>
                <a:spcPts val="0"/>
              </a:spcAft>
              <a:buClr>
                <a:schemeClr val="dk1"/>
              </a:buClr>
              <a:buSzPts val="1100"/>
              <a:buFont typeface="Arial"/>
              <a:buNone/>
            </a:pPr>
            <a:r>
              <a:rPr b="0" i="0" lang="en-US" sz="1800" u="none" cap="none" strike="noStrike">
                <a:solidFill>
                  <a:schemeClr val="dk1"/>
                </a:solidFill>
                <a:highlight>
                  <a:srgbClr val="FFFFFF"/>
                </a:highlight>
                <a:latin typeface="Twentieth Century"/>
                <a:ea typeface="Twentieth Century"/>
                <a:cs typeface="Twentieth Century"/>
                <a:sym typeface="Twentieth Century"/>
              </a:rPr>
              <a:t>Inspired by the GoogleNet architecture, YOLO’s architecture has a total of 24 convolutional layers with 2 fully connected layers at the end.</a:t>
            </a:r>
            <a:r>
              <a:rPr b="0" i="0" lang="en-US" sz="1700" u="none" cap="none" strike="noStrike">
                <a:solidFill>
                  <a:schemeClr val="dk1"/>
                </a:solidFill>
                <a:highlight>
                  <a:srgbClr val="FFFFFF"/>
                </a:highlight>
                <a:latin typeface="Twentieth Century"/>
                <a:ea typeface="Twentieth Century"/>
                <a:cs typeface="Twentieth Century"/>
                <a:sym typeface="Twentieth Century"/>
              </a:rPr>
              <a:t> </a:t>
            </a:r>
            <a:endParaRPr b="0" i="0" sz="1700" u="none" cap="none" strike="noStrike">
              <a:solidFill>
                <a:schemeClr val="dk1"/>
              </a:solidFill>
              <a:highlight>
                <a:srgbClr val="FFFFFF"/>
              </a:highlight>
              <a:latin typeface="Twentieth Century"/>
              <a:ea typeface="Twentieth Century"/>
              <a:cs typeface="Twentieth Century"/>
              <a:sym typeface="Twentieth Century"/>
            </a:endParaRPr>
          </a:p>
          <a:p>
            <a:pPr indent="0" lvl="0" marL="0" marR="0" rtl="0" algn="l">
              <a:lnSpc>
                <a:spcPct val="115000"/>
              </a:lnSpc>
              <a:spcBef>
                <a:spcPts val="600"/>
              </a:spcBef>
              <a:spcAft>
                <a:spcPts val="0"/>
              </a:spcAft>
              <a:buClr>
                <a:schemeClr val="dk1"/>
              </a:buClr>
              <a:buSzPts val="1100"/>
              <a:buFont typeface="Arial"/>
              <a:buNone/>
            </a:pPr>
            <a:r>
              <a:t/>
            </a:r>
            <a:endParaRPr b="0" i="0" sz="1600" u="none" cap="none" strike="noStrike">
              <a:solidFill>
                <a:schemeClr val="dk1"/>
              </a:solidFill>
              <a:latin typeface="Twentieth Century"/>
              <a:ea typeface="Twentieth Century"/>
              <a:cs typeface="Twentieth Century"/>
              <a:sym typeface="Twentieth Century"/>
            </a:endParaRPr>
          </a:p>
          <a:p>
            <a:pPr indent="0" lvl="0" marL="0" marR="0" rtl="0" algn="l">
              <a:lnSpc>
                <a:spcPct val="138888"/>
              </a:lnSpc>
              <a:spcBef>
                <a:spcPts val="600"/>
              </a:spcBef>
              <a:spcAft>
                <a:spcPts val="0"/>
              </a:spcAft>
              <a:buClr>
                <a:schemeClr val="dk1"/>
              </a:buClr>
              <a:buSzPts val="1100"/>
              <a:buFont typeface="Arial"/>
              <a:buNone/>
            </a:pPr>
            <a:r>
              <a:t/>
            </a:r>
            <a:endParaRPr b="0" i="0" sz="1600" u="none" cap="none" strike="noStrike">
              <a:solidFill>
                <a:srgbClr val="1F1F1F"/>
              </a:solidFill>
              <a:highlight>
                <a:srgbClr val="FFFFFF"/>
              </a:highlight>
              <a:latin typeface="Twentieth Century"/>
              <a:ea typeface="Twentieth Century"/>
              <a:cs typeface="Twentieth Century"/>
              <a:sym typeface="Twentieth Century"/>
            </a:endParaRPr>
          </a:p>
          <a:p>
            <a:pPr indent="0" lvl="0" marL="0" marR="0" rtl="0" algn="l">
              <a:lnSpc>
                <a:spcPct val="115000"/>
              </a:lnSpc>
              <a:spcBef>
                <a:spcPts val="600"/>
              </a:spcBef>
              <a:spcAft>
                <a:spcPts val="0"/>
              </a:spcAft>
              <a:buClr>
                <a:schemeClr val="dk1"/>
              </a:buClr>
              <a:buSzPts val="1100"/>
              <a:buFont typeface="Arial"/>
              <a:buNone/>
            </a:pPr>
            <a:r>
              <a:t/>
            </a:r>
            <a:endParaRPr b="0" i="0" sz="1600" u="none" cap="none" strike="noStrike">
              <a:solidFill>
                <a:schemeClr val="dk1"/>
              </a:solidFill>
              <a:latin typeface="Twentieth Century"/>
              <a:ea typeface="Twentieth Century"/>
              <a:cs typeface="Twentieth Century"/>
              <a:sym typeface="Twentieth Century"/>
            </a:endParaRPr>
          </a:p>
          <a:p>
            <a:pPr indent="0" lvl="0" marL="0" marR="0" rtl="0" algn="l">
              <a:lnSpc>
                <a:spcPct val="115000"/>
              </a:lnSpc>
              <a:spcBef>
                <a:spcPts val="0"/>
              </a:spcBef>
              <a:spcAft>
                <a:spcPts val="0"/>
              </a:spcAft>
              <a:buClr>
                <a:schemeClr val="dk1"/>
              </a:buClr>
              <a:buSzPts val="1100"/>
              <a:buFont typeface="Arial"/>
              <a:buNone/>
            </a:pPr>
            <a:r>
              <a:t/>
            </a:r>
            <a:endParaRPr b="0" i="0" sz="1600" u="none" cap="none" strike="noStrike">
              <a:solidFill>
                <a:srgbClr val="0C0C0C"/>
              </a:solidFill>
              <a:highlight>
                <a:schemeClr val="lt1"/>
              </a:highlight>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accent1"/>
              </a:buClr>
              <a:buSzPts val="2000"/>
              <a:buFont typeface="Twentieth Century"/>
              <a:buNone/>
            </a:pPr>
            <a:r>
              <a:t/>
            </a:r>
            <a:endParaRPr b="0" i="0" sz="1600" u="none" cap="none" strike="noStrike">
              <a:solidFill>
                <a:srgbClr val="000000"/>
              </a:solidFill>
              <a:latin typeface="Twentieth Century"/>
              <a:ea typeface="Twentieth Century"/>
              <a:cs typeface="Twentieth Century"/>
              <a:sym typeface="Twentieth Centur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56e155067bd8f33a_23"/>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Results YoloV5</a:t>
            </a:r>
            <a:endParaRPr>
              <a:solidFill>
                <a:srgbClr val="002060"/>
              </a:solidFill>
            </a:endParaRPr>
          </a:p>
        </p:txBody>
      </p:sp>
      <p:sp>
        <p:nvSpPr>
          <p:cNvPr id="338" name="Google Shape;338;g56e155067bd8f33a_23"/>
          <p:cNvSpPr txBox="1"/>
          <p:nvPr/>
        </p:nvSpPr>
        <p:spPr>
          <a:xfrm>
            <a:off x="824389" y="2244585"/>
            <a:ext cx="9391500" cy="346950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chemeClr val="accent1"/>
              </a:buClr>
              <a:buSzPts val="2000"/>
              <a:buFont typeface="Twentieth Century"/>
              <a:buNone/>
            </a:pPr>
            <a:r>
              <a:t/>
            </a:r>
            <a:endParaRPr b="0" i="0" sz="1400" u="none" cap="none" strike="noStrike">
              <a:solidFill>
                <a:srgbClr val="000000"/>
              </a:solidFill>
              <a:latin typeface="Arial"/>
              <a:ea typeface="Arial"/>
              <a:cs typeface="Arial"/>
              <a:sym typeface="Arial"/>
            </a:endParaRPr>
          </a:p>
        </p:txBody>
      </p:sp>
      <p:pic>
        <p:nvPicPr>
          <p:cNvPr id="339" name="Google Shape;339;g56e155067bd8f33a_23"/>
          <p:cNvPicPr preferRelativeResize="0"/>
          <p:nvPr/>
        </p:nvPicPr>
        <p:blipFill rotWithShape="1">
          <a:blip r:embed="rId3">
            <a:alphaModFix/>
          </a:blip>
          <a:srcRect b="0" l="0" r="0" t="0"/>
          <a:stretch/>
        </p:blipFill>
        <p:spPr>
          <a:xfrm>
            <a:off x="6655575" y="2084914"/>
            <a:ext cx="4788050" cy="3251875"/>
          </a:xfrm>
          <a:prstGeom prst="rect">
            <a:avLst/>
          </a:prstGeom>
          <a:noFill/>
          <a:ln>
            <a:noFill/>
          </a:ln>
        </p:spPr>
      </p:pic>
      <p:pic>
        <p:nvPicPr>
          <p:cNvPr id="340" name="Google Shape;340;g56e155067bd8f33a_23"/>
          <p:cNvPicPr preferRelativeResize="0"/>
          <p:nvPr/>
        </p:nvPicPr>
        <p:blipFill rotWithShape="1">
          <a:blip r:embed="rId4">
            <a:alphaModFix/>
          </a:blip>
          <a:srcRect b="6120" l="0" r="6120" t="0"/>
          <a:stretch/>
        </p:blipFill>
        <p:spPr>
          <a:xfrm>
            <a:off x="1489950" y="2272550"/>
            <a:ext cx="4333150" cy="2876625"/>
          </a:xfrm>
          <a:prstGeom prst="rect">
            <a:avLst/>
          </a:prstGeom>
          <a:noFill/>
          <a:ln>
            <a:noFill/>
          </a:ln>
        </p:spPr>
      </p:pic>
      <p:sp>
        <p:nvSpPr>
          <p:cNvPr id="341" name="Google Shape;341;g56e155067bd8f33a_23"/>
          <p:cNvSpPr txBox="1"/>
          <p:nvPr/>
        </p:nvSpPr>
        <p:spPr>
          <a:xfrm>
            <a:off x="1303425" y="5560950"/>
            <a:ext cx="101403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980000"/>
                </a:solidFill>
                <a:highlight>
                  <a:schemeClr val="lt1"/>
                </a:highlight>
                <a:latin typeface="Twentieth Century"/>
                <a:ea typeface="Twentieth Century"/>
                <a:cs typeface="Twentieth Century"/>
                <a:sym typeface="Twentieth Century"/>
              </a:rPr>
              <a:t>Can’t detect faraway and small objects in most of test frames </a:t>
            </a:r>
            <a:endParaRPr b="0" i="0" sz="2100" u="none" cap="none" strike="noStrike">
              <a:solidFill>
                <a:srgbClr val="980000"/>
              </a:solidFill>
              <a:highlight>
                <a:schemeClr val="lt1"/>
              </a:highlight>
              <a:latin typeface="Twentieth Century"/>
              <a:ea typeface="Twentieth Century"/>
              <a:cs typeface="Twentieth Century"/>
              <a:sym typeface="Twentieth Centur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56e155067bd8f33a_31"/>
          <p:cNvSpPr txBox="1"/>
          <p:nvPr>
            <p:ph type="title"/>
          </p:nvPr>
        </p:nvSpPr>
        <p:spPr>
          <a:xfrm>
            <a:off x="957950" y="813822"/>
            <a:ext cx="9720000" cy="9996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Results </a:t>
            </a:r>
            <a:r>
              <a:rPr lang="en-US">
                <a:solidFill>
                  <a:srgbClr val="002060"/>
                </a:solidFill>
              </a:rPr>
              <a:t>YoloV3 </a:t>
            </a:r>
            <a:endParaRPr>
              <a:solidFill>
                <a:srgbClr val="002060"/>
              </a:solidFill>
            </a:endParaRPr>
          </a:p>
        </p:txBody>
      </p:sp>
      <p:sp>
        <p:nvSpPr>
          <p:cNvPr id="347" name="Google Shape;347;g56e155067bd8f33a_31"/>
          <p:cNvSpPr txBox="1"/>
          <p:nvPr>
            <p:ph idx="1" type="body"/>
          </p:nvPr>
        </p:nvSpPr>
        <p:spPr>
          <a:xfrm>
            <a:off x="483150" y="2089063"/>
            <a:ext cx="11225700" cy="49137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200"/>
              </a:spcBef>
              <a:spcAft>
                <a:spcPts val="0"/>
              </a:spcAft>
              <a:buSzPts val="1800"/>
              <a:buNone/>
            </a:pPr>
            <a:r>
              <a:t/>
            </a:r>
            <a:endParaRPr/>
          </a:p>
          <a:p>
            <a:pPr indent="0" lvl="0" marL="0" rtl="0" algn="l">
              <a:lnSpc>
                <a:spcPct val="90000"/>
              </a:lnSpc>
              <a:spcBef>
                <a:spcPts val="1200"/>
              </a:spcBef>
              <a:spcAft>
                <a:spcPts val="0"/>
              </a:spcAft>
              <a:buSzPts val="1800"/>
              <a:buNone/>
            </a:pPr>
            <a:r>
              <a:t/>
            </a:r>
            <a:endParaRPr/>
          </a:p>
          <a:p>
            <a:pPr indent="0" lvl="0" marL="0" rtl="0" algn="l">
              <a:lnSpc>
                <a:spcPct val="90000"/>
              </a:lnSpc>
              <a:spcBef>
                <a:spcPts val="1200"/>
              </a:spcBef>
              <a:spcAft>
                <a:spcPts val="200"/>
              </a:spcAft>
              <a:buSzPts val="1800"/>
              <a:buNone/>
            </a:pPr>
            <a:r>
              <a:t/>
            </a:r>
            <a:endParaRPr/>
          </a:p>
        </p:txBody>
      </p:sp>
      <p:pic>
        <p:nvPicPr>
          <p:cNvPr id="348" name="Google Shape;348;g56e155067bd8f33a_31"/>
          <p:cNvPicPr preferRelativeResize="0"/>
          <p:nvPr/>
        </p:nvPicPr>
        <p:blipFill rotWithShape="1">
          <a:blip r:embed="rId3">
            <a:alphaModFix/>
          </a:blip>
          <a:srcRect b="0" l="0" r="0" t="0"/>
          <a:stretch/>
        </p:blipFill>
        <p:spPr>
          <a:xfrm>
            <a:off x="785675" y="3018958"/>
            <a:ext cx="4580875" cy="3053917"/>
          </a:xfrm>
          <a:prstGeom prst="rect">
            <a:avLst/>
          </a:prstGeom>
          <a:noFill/>
          <a:ln>
            <a:noFill/>
          </a:ln>
        </p:spPr>
      </p:pic>
      <p:pic>
        <p:nvPicPr>
          <p:cNvPr id="349" name="Google Shape;349;g56e155067bd8f33a_31"/>
          <p:cNvPicPr preferRelativeResize="0"/>
          <p:nvPr/>
        </p:nvPicPr>
        <p:blipFill rotWithShape="1">
          <a:blip r:embed="rId4">
            <a:alphaModFix/>
          </a:blip>
          <a:srcRect b="0" l="0" r="0" t="0"/>
          <a:stretch/>
        </p:blipFill>
        <p:spPr>
          <a:xfrm>
            <a:off x="6098950" y="3018950"/>
            <a:ext cx="4687425" cy="305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0a5b200415_0_19"/>
          <p:cNvSpPr txBox="1"/>
          <p:nvPr>
            <p:ph type="title"/>
          </p:nvPr>
        </p:nvSpPr>
        <p:spPr>
          <a:xfrm>
            <a:off x="1236003" y="2528316"/>
            <a:ext cx="9720000" cy="1499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ts val="990"/>
              <a:buFont typeface="Arial"/>
              <a:buNone/>
            </a:pPr>
            <a:r>
              <a:rPr lang="en-US" sz="4666">
                <a:solidFill>
                  <a:srgbClr val="1C4587"/>
                </a:solidFill>
              </a:rPr>
              <a:t>Multiple Instance Learning with C3D Model</a:t>
            </a:r>
            <a:endParaRPr sz="3966">
              <a:solidFill>
                <a:srgbClr val="1C4587"/>
              </a:solidFill>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0b464de9a1_0_0"/>
          <p:cNvSpPr txBox="1"/>
          <p:nvPr>
            <p:ph type="title"/>
          </p:nvPr>
        </p:nvSpPr>
        <p:spPr>
          <a:xfrm>
            <a:off x="1024128" y="585216"/>
            <a:ext cx="9720000" cy="1499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4300"/>
              <a:t>Methodology &amp; Architecture</a:t>
            </a:r>
            <a:endParaRPr sz="4300"/>
          </a:p>
          <a:p>
            <a:pPr indent="0" lvl="0" marL="0" rtl="0" algn="l">
              <a:spcBef>
                <a:spcPts val="0"/>
              </a:spcBef>
              <a:spcAft>
                <a:spcPts val="0"/>
              </a:spcAft>
              <a:buClr>
                <a:schemeClr val="dk1"/>
              </a:buClr>
              <a:buSzPts val="990"/>
              <a:buFont typeface="Arial"/>
              <a:buNone/>
            </a:pPr>
            <a:r>
              <a:rPr lang="en-US" sz="4666">
                <a:solidFill>
                  <a:srgbClr val="1C4587"/>
                </a:solidFill>
              </a:rPr>
              <a:t>Multiple Instance Learning with C3D Model</a:t>
            </a:r>
            <a:endParaRPr sz="3966">
              <a:solidFill>
                <a:srgbClr val="1C4587"/>
              </a:solidFill>
            </a:endParaRPr>
          </a:p>
        </p:txBody>
      </p:sp>
      <p:sp>
        <p:nvSpPr>
          <p:cNvPr id="360" name="Google Shape;360;g10b464de9a1_0_0"/>
          <p:cNvSpPr txBox="1"/>
          <p:nvPr>
            <p:ph idx="1" type="body"/>
          </p:nvPr>
        </p:nvSpPr>
        <p:spPr>
          <a:xfrm>
            <a:off x="1024128" y="1991175"/>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Paper:</a:t>
            </a:r>
            <a:r>
              <a:rPr lang="en-US" u="sng">
                <a:solidFill>
                  <a:schemeClr val="hlink"/>
                </a:solidFill>
                <a:hlinkClick r:id="rId3"/>
              </a:rPr>
              <a:t>Real-world Anomaly Detection in Surveillance Videos</a:t>
            </a:r>
            <a:endParaRPr/>
          </a:p>
          <a:p>
            <a:pPr indent="0" lvl="0" marL="0" rtl="0" algn="l">
              <a:spcBef>
                <a:spcPts val="1200"/>
              </a:spcBef>
              <a:spcAft>
                <a:spcPts val="0"/>
              </a:spcAft>
              <a:buNone/>
            </a:pPr>
            <a:r>
              <a:t/>
            </a:r>
            <a:endParaRPr/>
          </a:p>
        </p:txBody>
      </p:sp>
      <p:pic>
        <p:nvPicPr>
          <p:cNvPr id="361" name="Google Shape;361;g10b464de9a1_0_0"/>
          <p:cNvPicPr preferRelativeResize="0"/>
          <p:nvPr/>
        </p:nvPicPr>
        <p:blipFill>
          <a:blip r:embed="rId4">
            <a:alphaModFix/>
          </a:blip>
          <a:stretch>
            <a:fillRect/>
          </a:stretch>
        </p:blipFill>
        <p:spPr>
          <a:xfrm>
            <a:off x="523875" y="2433075"/>
            <a:ext cx="11144250" cy="3581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0b464de9a1_0_8"/>
          <p:cNvSpPr txBox="1"/>
          <p:nvPr>
            <p:ph type="title"/>
          </p:nvPr>
        </p:nvSpPr>
        <p:spPr>
          <a:xfrm>
            <a:off x="1024128" y="49146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366">
                <a:solidFill>
                  <a:srgbClr val="1C4587"/>
                </a:solidFill>
              </a:rPr>
              <a:t>Multiple Instance Learning with C3D Model</a:t>
            </a:r>
            <a:endParaRPr sz="4700"/>
          </a:p>
        </p:txBody>
      </p:sp>
      <p:sp>
        <p:nvSpPr>
          <p:cNvPr id="367" name="Google Shape;367;g10b464de9a1_0_8"/>
          <p:cNvSpPr txBox="1"/>
          <p:nvPr>
            <p:ph idx="1" type="body"/>
          </p:nvPr>
        </p:nvSpPr>
        <p:spPr>
          <a:xfrm>
            <a:off x="1024128" y="1710050"/>
            <a:ext cx="9720000" cy="4023300"/>
          </a:xfrm>
          <a:prstGeom prst="rect">
            <a:avLst/>
          </a:prstGeom>
        </p:spPr>
        <p:txBody>
          <a:bodyPr anchorCtr="0" anchor="t" bIns="45700" lIns="45700" spcFirstLastPara="1" rIns="45700" wrap="square" tIns="45700">
            <a:normAutofit/>
          </a:bodyPr>
          <a:lstStyle/>
          <a:p>
            <a:pPr indent="-342900" lvl="0" marL="457200" rtl="0" algn="l">
              <a:spcBef>
                <a:spcPts val="1200"/>
              </a:spcBef>
              <a:spcAft>
                <a:spcPts val="0"/>
              </a:spcAft>
              <a:buClr>
                <a:schemeClr val="dk1"/>
              </a:buClr>
              <a:buSzPts val="1800"/>
              <a:buAutoNum type="arabicParenR"/>
            </a:pPr>
            <a:r>
              <a:rPr lang="en-US"/>
              <a:t>Feature Extraction - C3D Model</a:t>
            </a:r>
            <a:endParaRPr/>
          </a:p>
          <a:p>
            <a:pPr indent="0" lvl="0" marL="457200" rtl="0" algn="l">
              <a:spcBef>
                <a:spcPts val="1200"/>
              </a:spcBef>
              <a:spcAft>
                <a:spcPts val="0"/>
              </a:spcAft>
              <a:buNone/>
            </a:pPr>
            <a:r>
              <a:rPr lang="en-US"/>
              <a:t>Extend 2D Convs and pooling to 3D to slowly fuse temporal information throughout the model</a:t>
            </a:r>
            <a:endParaRPr/>
          </a:p>
          <a:p>
            <a:pPr indent="0" lvl="0" marL="457200" rtl="0" algn="l">
              <a:spcBef>
                <a:spcPts val="1200"/>
              </a:spcBef>
              <a:spcAft>
                <a:spcPts val="0"/>
              </a:spcAft>
              <a:buNone/>
            </a:pPr>
            <a:r>
              <a:rPr lang="en-US"/>
              <a:t>Slide the kernels in both space and time (</a:t>
            </a:r>
            <a:r>
              <a:rPr b="1" lang="en-US">
                <a:solidFill>
                  <a:schemeClr val="accent5"/>
                </a:solidFill>
              </a:rPr>
              <a:t>Temporal shift-invariant!</a:t>
            </a:r>
            <a:r>
              <a:rPr lang="en-US"/>
              <a:t>)</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p:txBody>
      </p:sp>
      <p:pic>
        <p:nvPicPr>
          <p:cNvPr id="368" name="Google Shape;368;g10b464de9a1_0_8"/>
          <p:cNvPicPr preferRelativeResize="0"/>
          <p:nvPr/>
        </p:nvPicPr>
        <p:blipFill>
          <a:blip r:embed="rId3">
            <a:alphaModFix/>
          </a:blip>
          <a:stretch>
            <a:fillRect/>
          </a:stretch>
        </p:blipFill>
        <p:spPr>
          <a:xfrm>
            <a:off x="2022575" y="3383675"/>
            <a:ext cx="7969751" cy="3282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0b464de9a1_0_22"/>
          <p:cNvSpPr txBox="1"/>
          <p:nvPr>
            <p:ph type="title"/>
          </p:nvPr>
        </p:nvSpPr>
        <p:spPr>
          <a:xfrm>
            <a:off x="1024125" y="585225"/>
            <a:ext cx="72939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266">
                <a:solidFill>
                  <a:srgbClr val="1C4587"/>
                </a:solidFill>
              </a:rPr>
              <a:t>Multiple Instance Learning with C3D Model</a:t>
            </a:r>
            <a:endParaRPr sz="3900"/>
          </a:p>
        </p:txBody>
      </p:sp>
      <p:sp>
        <p:nvSpPr>
          <p:cNvPr id="374" name="Google Shape;374;g10b464de9a1_0_22"/>
          <p:cNvSpPr txBox="1"/>
          <p:nvPr>
            <p:ph idx="1" type="body"/>
          </p:nvPr>
        </p:nvSpPr>
        <p:spPr>
          <a:xfrm>
            <a:off x="957175" y="1870775"/>
            <a:ext cx="6486900" cy="3781800"/>
          </a:xfrm>
          <a:prstGeom prst="rect">
            <a:avLst/>
          </a:prstGeom>
        </p:spPr>
        <p:txBody>
          <a:bodyPr anchorCtr="0" anchor="t" bIns="45700" lIns="45700" spcFirstLastPara="1" rIns="45700" wrap="square" tIns="45700">
            <a:normAutofit lnSpcReduction="10000"/>
          </a:bodyPr>
          <a:lstStyle/>
          <a:p>
            <a:pPr indent="-342900" lvl="0" marL="457200" rtl="0" algn="l">
              <a:spcBef>
                <a:spcPts val="1200"/>
              </a:spcBef>
              <a:spcAft>
                <a:spcPts val="0"/>
              </a:spcAft>
              <a:buClr>
                <a:schemeClr val="dk1"/>
              </a:buClr>
              <a:buSzPts val="1800"/>
              <a:buAutoNum type="arabicParenR"/>
            </a:pPr>
            <a:r>
              <a:rPr lang="en-US"/>
              <a:t>Feature Extraction - C3D Model (</a:t>
            </a:r>
            <a:r>
              <a:rPr b="1" lang="en-US"/>
              <a:t>Pretrained - Model</a:t>
            </a:r>
            <a:r>
              <a:rPr lang="en-US"/>
              <a:t>)</a:t>
            </a:r>
            <a:endParaRPr/>
          </a:p>
          <a:p>
            <a:pPr indent="0" lvl="0" marL="457200" rtl="0" algn="l">
              <a:spcBef>
                <a:spcPts val="1200"/>
              </a:spcBef>
              <a:spcAft>
                <a:spcPts val="0"/>
              </a:spcAft>
              <a:buNone/>
            </a:pPr>
            <a:r>
              <a:rPr lang="en-US"/>
              <a:t>C3D video descriptor  was used as the feature extractor of their method, after computing C3D features for every 16-frame video clip to all the dataset and extracting the fully connected layer FC6 from the C3D network. </a:t>
            </a:r>
            <a:endParaRPr/>
          </a:p>
          <a:p>
            <a:pPr indent="0" lvl="0" marL="457200" rtl="0" algn="l">
              <a:spcBef>
                <a:spcPts val="1200"/>
              </a:spcBef>
              <a:spcAft>
                <a:spcPts val="0"/>
              </a:spcAft>
              <a:buNone/>
            </a:pPr>
            <a:r>
              <a:rPr lang="en-US"/>
              <a:t>This approach obtains </a:t>
            </a:r>
            <a:r>
              <a:rPr lang="en-US">
                <a:solidFill>
                  <a:srgbClr val="1C4587"/>
                </a:solidFill>
              </a:rPr>
              <a:t>one video segment’s</a:t>
            </a:r>
            <a:r>
              <a:rPr lang="en-US"/>
              <a:t> feature by splitting the video into 32 segments and taking the average of all 16-frame clip features contained in each segment. Thus a bag contains 32 instances. </a:t>
            </a:r>
            <a:endParaRPr/>
          </a:p>
          <a:p>
            <a:pPr indent="0" lvl="0" marL="457200" rtl="0" algn="l">
              <a:spcBef>
                <a:spcPts val="1200"/>
              </a:spcBef>
              <a:spcAft>
                <a:spcPts val="0"/>
              </a:spcAft>
              <a:buNone/>
            </a:pPr>
            <a:r>
              <a:t/>
            </a:r>
            <a:endParaRPr/>
          </a:p>
        </p:txBody>
      </p:sp>
      <p:pic>
        <p:nvPicPr>
          <p:cNvPr id="375" name="Google Shape;375;g10b464de9a1_0_22"/>
          <p:cNvPicPr preferRelativeResize="0"/>
          <p:nvPr/>
        </p:nvPicPr>
        <p:blipFill>
          <a:blip r:embed="rId3">
            <a:alphaModFix/>
          </a:blip>
          <a:stretch>
            <a:fillRect/>
          </a:stretch>
        </p:blipFill>
        <p:spPr>
          <a:xfrm>
            <a:off x="8194650" y="776875"/>
            <a:ext cx="3718825" cy="5688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0b464de9a1_0_29"/>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366">
                <a:solidFill>
                  <a:srgbClr val="1C4587"/>
                </a:solidFill>
              </a:rPr>
              <a:t>Multiple Instance Learning with C3D Model</a:t>
            </a:r>
            <a:endParaRPr/>
          </a:p>
        </p:txBody>
      </p:sp>
      <p:sp>
        <p:nvSpPr>
          <p:cNvPr id="381" name="Google Shape;381;g10b464de9a1_0_29"/>
          <p:cNvSpPr txBox="1"/>
          <p:nvPr>
            <p:ph idx="1" type="body"/>
          </p:nvPr>
        </p:nvSpPr>
        <p:spPr>
          <a:xfrm>
            <a:off x="957178" y="1937725"/>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2) Multiple Instance Learning</a:t>
            </a:r>
            <a:endParaRPr/>
          </a:p>
          <a:p>
            <a:pPr indent="0" lvl="0" marL="0" rtl="0" algn="l">
              <a:spcBef>
                <a:spcPts val="1200"/>
              </a:spcBef>
              <a:spcAft>
                <a:spcPts val="0"/>
              </a:spcAft>
              <a:buNone/>
            </a:pPr>
            <a:r>
              <a:rPr lang="en-US"/>
              <a:t>Multiple Instance Learning (MIL) is a form of </a:t>
            </a:r>
            <a:r>
              <a:rPr lang="en-US">
                <a:solidFill>
                  <a:srgbClr val="1C4587"/>
                </a:solidFill>
              </a:rPr>
              <a:t>weakly supervised</a:t>
            </a:r>
            <a:r>
              <a:rPr lang="en-US"/>
              <a:t> learning where  training instances are arranged in sets, called bags, and a label is provided for the entire bag, opposedly to the instances themselves. This allows to leverage weakly labeled data.</a:t>
            </a:r>
            <a:endParaRPr/>
          </a:p>
          <a:p>
            <a:pPr indent="0" lvl="0" marL="0" rtl="0" algn="l">
              <a:spcBef>
                <a:spcPts val="1200"/>
              </a:spcBef>
              <a:spcAft>
                <a:spcPts val="0"/>
              </a:spcAft>
              <a:buNone/>
            </a:pPr>
            <a:r>
              <a:rPr lang="en-US">
                <a:solidFill>
                  <a:srgbClr val="1C4587"/>
                </a:solidFill>
              </a:rPr>
              <a:t>Negative bags</a:t>
            </a:r>
            <a:r>
              <a:rPr lang="en-US"/>
              <a:t> are said to contain only</a:t>
            </a:r>
            <a:endParaRPr/>
          </a:p>
          <a:p>
            <a:pPr indent="0" lvl="0" marL="0" rtl="0" algn="l">
              <a:spcBef>
                <a:spcPts val="1200"/>
              </a:spcBef>
              <a:spcAft>
                <a:spcPts val="0"/>
              </a:spcAft>
              <a:buNone/>
            </a:pPr>
            <a:r>
              <a:rPr lang="en-US"/>
              <a:t> negative instances</a:t>
            </a:r>
            <a:endParaRPr/>
          </a:p>
          <a:p>
            <a:pPr indent="0" lvl="0" marL="0" rtl="0" algn="l">
              <a:spcBef>
                <a:spcPts val="1200"/>
              </a:spcBef>
              <a:spcAft>
                <a:spcPts val="0"/>
              </a:spcAft>
              <a:buNone/>
            </a:pPr>
            <a:r>
              <a:rPr lang="en-US">
                <a:solidFill>
                  <a:srgbClr val="1C4587"/>
                </a:solidFill>
              </a:rPr>
              <a:t>Positive bags</a:t>
            </a:r>
            <a:r>
              <a:rPr lang="en-US"/>
              <a:t> contain at least one positive instance</a:t>
            </a:r>
            <a:endParaRPr sz="1150">
              <a:solidFill>
                <a:srgbClr val="666F70"/>
              </a:solidFill>
              <a:highlight>
                <a:srgbClr val="F4F4F4"/>
              </a:highlight>
              <a:latin typeface="Arial"/>
              <a:ea typeface="Arial"/>
              <a:cs typeface="Arial"/>
              <a:sym typeface="Arial"/>
            </a:endParaRPr>
          </a:p>
        </p:txBody>
      </p:sp>
      <p:pic>
        <p:nvPicPr>
          <p:cNvPr id="382" name="Google Shape;382;g10b464de9a1_0_29"/>
          <p:cNvPicPr preferRelativeResize="0"/>
          <p:nvPr/>
        </p:nvPicPr>
        <p:blipFill>
          <a:blip r:embed="rId3">
            <a:alphaModFix/>
          </a:blip>
          <a:stretch>
            <a:fillRect/>
          </a:stretch>
        </p:blipFill>
        <p:spPr>
          <a:xfrm>
            <a:off x="6922600" y="3451050"/>
            <a:ext cx="4800600" cy="2152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0b464de9a1_0_38"/>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366">
                <a:solidFill>
                  <a:srgbClr val="1C4587"/>
                </a:solidFill>
              </a:rPr>
              <a:t>Multiple Instance Learning with C3D Model</a:t>
            </a:r>
            <a:endParaRPr/>
          </a:p>
        </p:txBody>
      </p:sp>
      <p:sp>
        <p:nvSpPr>
          <p:cNvPr id="388" name="Google Shape;388;g10b464de9a1_0_38"/>
          <p:cNvSpPr txBox="1"/>
          <p:nvPr>
            <p:ph idx="1" type="body"/>
          </p:nvPr>
        </p:nvSpPr>
        <p:spPr>
          <a:xfrm>
            <a:off x="957153" y="2004725"/>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2) Multiple Instance Learning</a:t>
            </a:r>
            <a:endParaRPr/>
          </a:p>
          <a:p>
            <a:pPr indent="0" lvl="0" marL="0" rtl="0" algn="l">
              <a:spcBef>
                <a:spcPts val="1200"/>
              </a:spcBef>
              <a:spcAft>
                <a:spcPts val="0"/>
              </a:spcAft>
              <a:buNone/>
            </a:pPr>
            <a:r>
              <a:rPr lang="en-US"/>
              <a:t>As the exact information of the positive instances is not known, the implemented ranking function can be optimized concerning the maximum scored instance in each bag, as followed: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US"/>
              <a:t>where ⃝ 1 is the hinge loss (for maximum-margin classification), YBj is the bag-level label, z is the total number of bags, ϕ (xi) denotes feature representation of the video segment i, b is a bias and w is the classifier to be learned (model weights).</a:t>
            </a:r>
            <a:endParaRPr/>
          </a:p>
        </p:txBody>
      </p:sp>
      <p:pic>
        <p:nvPicPr>
          <p:cNvPr id="389" name="Google Shape;389;g10b464de9a1_0_38"/>
          <p:cNvPicPr preferRelativeResize="0"/>
          <p:nvPr/>
        </p:nvPicPr>
        <p:blipFill>
          <a:blip r:embed="rId3">
            <a:alphaModFix/>
          </a:blip>
          <a:stretch>
            <a:fillRect/>
          </a:stretch>
        </p:blipFill>
        <p:spPr>
          <a:xfrm>
            <a:off x="3106350" y="3161700"/>
            <a:ext cx="5229225" cy="1123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0b35f6b1d8_0_0"/>
          <p:cNvSpPr txBox="1"/>
          <p:nvPr>
            <p:ph idx="1" type="body"/>
          </p:nvPr>
        </p:nvSpPr>
        <p:spPr>
          <a:xfrm>
            <a:off x="998678" y="2123725"/>
            <a:ext cx="9720000" cy="4023300"/>
          </a:xfrm>
          <a:prstGeom prst="rect">
            <a:avLst/>
          </a:prstGeom>
        </p:spPr>
        <p:txBody>
          <a:bodyPr anchorCtr="0" anchor="t" bIns="45700" lIns="45700" spcFirstLastPara="1" rIns="45700" wrap="square" tIns="45700">
            <a:normAutofit/>
          </a:bodyPr>
          <a:lstStyle/>
          <a:p>
            <a:pPr indent="-342900" lvl="0" marL="457200" rtl="0" algn="l">
              <a:spcBef>
                <a:spcPts val="1200"/>
              </a:spcBef>
              <a:spcAft>
                <a:spcPts val="0"/>
              </a:spcAft>
              <a:buClr>
                <a:srgbClr val="0C0C0C"/>
              </a:buClr>
              <a:buSzPts val="1800"/>
              <a:buAutoNum type="arabicPeriod"/>
            </a:pPr>
            <a:r>
              <a:rPr lang="en-US">
                <a:solidFill>
                  <a:srgbClr val="0C0C0C"/>
                </a:solidFill>
              </a:rPr>
              <a:t>Introduction : Motivation &amp; Objectives </a:t>
            </a:r>
            <a:endParaRPr>
              <a:solidFill>
                <a:srgbClr val="0C0C0C"/>
              </a:solidFill>
            </a:endParaRPr>
          </a:p>
          <a:p>
            <a:pPr indent="-342900" lvl="0" marL="457200" rtl="0" algn="l">
              <a:spcBef>
                <a:spcPts val="0"/>
              </a:spcBef>
              <a:spcAft>
                <a:spcPts val="0"/>
              </a:spcAft>
              <a:buClr>
                <a:srgbClr val="0C0C0C"/>
              </a:buClr>
              <a:buSzPts val="1800"/>
              <a:buAutoNum type="arabicPeriod"/>
            </a:pPr>
            <a:r>
              <a:rPr lang="en-US">
                <a:solidFill>
                  <a:srgbClr val="0C0C0C"/>
                </a:solidFill>
              </a:rPr>
              <a:t>Related Work &amp; Literature Review </a:t>
            </a:r>
            <a:endParaRPr>
              <a:solidFill>
                <a:srgbClr val="0C0C0C"/>
              </a:solidFill>
            </a:endParaRPr>
          </a:p>
          <a:p>
            <a:pPr indent="-342900" lvl="0" marL="457200" rtl="0" algn="l">
              <a:spcBef>
                <a:spcPts val="0"/>
              </a:spcBef>
              <a:spcAft>
                <a:spcPts val="0"/>
              </a:spcAft>
              <a:buClr>
                <a:srgbClr val="0C0C0C"/>
              </a:buClr>
              <a:buSzPts val="1800"/>
              <a:buAutoNum type="arabicPeriod"/>
            </a:pPr>
            <a:r>
              <a:rPr lang="en-US">
                <a:solidFill>
                  <a:srgbClr val="0C0C0C"/>
                </a:solidFill>
              </a:rPr>
              <a:t>Datasets Used </a:t>
            </a:r>
            <a:endParaRPr>
              <a:solidFill>
                <a:srgbClr val="0C0C0C"/>
              </a:solidFill>
            </a:endParaRPr>
          </a:p>
          <a:p>
            <a:pPr indent="-342900" lvl="0" marL="457200" rtl="0" algn="l">
              <a:spcBef>
                <a:spcPts val="0"/>
              </a:spcBef>
              <a:spcAft>
                <a:spcPts val="0"/>
              </a:spcAft>
              <a:buClr>
                <a:srgbClr val="0C0C0C"/>
              </a:buClr>
              <a:buSzPts val="1800"/>
              <a:buAutoNum type="arabicPeriod"/>
            </a:pPr>
            <a:r>
              <a:rPr lang="en-US">
                <a:solidFill>
                  <a:srgbClr val="0C0C0C"/>
                </a:solidFill>
              </a:rPr>
              <a:t>Pipeline </a:t>
            </a:r>
            <a:endParaRPr>
              <a:solidFill>
                <a:srgbClr val="0C0C0C"/>
              </a:solidFill>
            </a:endParaRPr>
          </a:p>
          <a:p>
            <a:pPr indent="-342900" lvl="0" marL="457200" rtl="0" algn="l">
              <a:spcBef>
                <a:spcPts val="0"/>
              </a:spcBef>
              <a:spcAft>
                <a:spcPts val="0"/>
              </a:spcAft>
              <a:buClr>
                <a:srgbClr val="0C0C0C"/>
              </a:buClr>
              <a:buSzPts val="1800"/>
              <a:buAutoNum type="arabicPeriod"/>
            </a:pPr>
            <a:r>
              <a:rPr lang="en-US">
                <a:solidFill>
                  <a:srgbClr val="0C0C0C"/>
                </a:solidFill>
              </a:rPr>
              <a:t>Methodology &amp; Architecture </a:t>
            </a:r>
            <a:endParaRPr>
              <a:solidFill>
                <a:srgbClr val="0C0C0C"/>
              </a:solidFill>
            </a:endParaRPr>
          </a:p>
          <a:p>
            <a:pPr indent="-342900" lvl="0" marL="457200" rtl="0" algn="l">
              <a:spcBef>
                <a:spcPts val="0"/>
              </a:spcBef>
              <a:spcAft>
                <a:spcPts val="0"/>
              </a:spcAft>
              <a:buClr>
                <a:srgbClr val="0C0C0C"/>
              </a:buClr>
              <a:buSzPts val="1800"/>
              <a:buAutoNum type="arabicPeriod"/>
            </a:pPr>
            <a:r>
              <a:rPr lang="en-US">
                <a:solidFill>
                  <a:srgbClr val="0C0C0C"/>
                </a:solidFill>
              </a:rPr>
              <a:t>Results </a:t>
            </a:r>
            <a:endParaRPr>
              <a:solidFill>
                <a:srgbClr val="0C0C0C"/>
              </a:solidFill>
            </a:endParaRPr>
          </a:p>
          <a:p>
            <a:pPr indent="-342900" lvl="0" marL="457200" rtl="0" algn="l">
              <a:spcBef>
                <a:spcPts val="0"/>
              </a:spcBef>
              <a:spcAft>
                <a:spcPts val="0"/>
              </a:spcAft>
              <a:buClr>
                <a:srgbClr val="0C0C0C"/>
              </a:buClr>
              <a:buSzPts val="1800"/>
              <a:buAutoNum type="arabicPeriod"/>
            </a:pPr>
            <a:r>
              <a:rPr lang="en-US">
                <a:solidFill>
                  <a:srgbClr val="0C0C0C"/>
                </a:solidFill>
              </a:rPr>
              <a:t>Conclusion &amp; Future Work</a:t>
            </a:r>
            <a:r>
              <a:rPr lang="en-US">
                <a:solidFill>
                  <a:srgbClr val="0C0C0C"/>
                </a:solidFill>
              </a:rPr>
              <a:t> </a:t>
            </a:r>
            <a:endParaRPr>
              <a:solidFill>
                <a:srgbClr val="0C0C0C"/>
              </a:solidFill>
            </a:endParaRPr>
          </a:p>
          <a:p>
            <a:pPr indent="-342900" lvl="0" marL="457200" rtl="0" algn="l">
              <a:spcBef>
                <a:spcPts val="0"/>
              </a:spcBef>
              <a:spcAft>
                <a:spcPts val="0"/>
              </a:spcAft>
              <a:buClr>
                <a:srgbClr val="0C0C0C"/>
              </a:buClr>
              <a:buSzPts val="1800"/>
              <a:buAutoNum type="arabicPeriod"/>
            </a:pPr>
            <a:r>
              <a:rPr lang="en-US">
                <a:solidFill>
                  <a:srgbClr val="0C0C0C"/>
                </a:solidFill>
              </a:rPr>
              <a:t>Appendix </a:t>
            </a:r>
            <a:endParaRPr>
              <a:solidFill>
                <a:srgbClr val="0C0C0C"/>
              </a:solidFill>
            </a:endParaRPr>
          </a:p>
        </p:txBody>
      </p:sp>
      <p:sp>
        <p:nvSpPr>
          <p:cNvPr id="196" name="Google Shape;196;g10b35f6b1d8_0_0"/>
          <p:cNvSpPr txBox="1"/>
          <p:nvPr/>
        </p:nvSpPr>
        <p:spPr>
          <a:xfrm>
            <a:off x="1132425" y="827050"/>
            <a:ext cx="3000000" cy="84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200"/>
              </a:spcBef>
              <a:spcAft>
                <a:spcPts val="0"/>
              </a:spcAft>
              <a:buNone/>
            </a:pPr>
            <a:r>
              <a:rPr lang="en-US" sz="4800">
                <a:solidFill>
                  <a:srgbClr val="1C4587"/>
                </a:solidFill>
                <a:latin typeface="Twentieth Century"/>
                <a:ea typeface="Twentieth Century"/>
                <a:cs typeface="Twentieth Century"/>
                <a:sym typeface="Twentieth Century"/>
              </a:rPr>
              <a:t>Agenda</a:t>
            </a:r>
            <a:endParaRPr sz="4800">
              <a:solidFill>
                <a:srgbClr val="1C4587"/>
              </a:solidFill>
              <a:latin typeface="Twentieth Century"/>
              <a:ea typeface="Twentieth Century"/>
              <a:cs typeface="Twentieth Century"/>
              <a:sym typeface="Twentieth Century"/>
            </a:endParaRPr>
          </a:p>
        </p:txBody>
      </p:sp>
      <p:sp>
        <p:nvSpPr>
          <p:cNvPr id="197" name="Google Shape;197;g10b35f6b1d8_0_0"/>
          <p:cNvSpPr txBox="1"/>
          <p:nvPr/>
        </p:nvSpPr>
        <p:spPr>
          <a:xfrm>
            <a:off x="2162454" y="1662035"/>
            <a:ext cx="17940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263238"/>
              </a:solidFill>
              <a:latin typeface="Roboto Slab"/>
              <a:ea typeface="Roboto Slab"/>
              <a:cs typeface="Roboto Slab"/>
              <a:sym typeface="Roboto Slab"/>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0b464de9a1_0_5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366">
                <a:solidFill>
                  <a:srgbClr val="1C4587"/>
                </a:solidFill>
              </a:rPr>
              <a:t>Multiple Instance Learning with C3D Model</a:t>
            </a:r>
            <a:endParaRPr/>
          </a:p>
        </p:txBody>
      </p:sp>
      <p:sp>
        <p:nvSpPr>
          <p:cNvPr id="395" name="Google Shape;395;g10b464de9a1_0_50"/>
          <p:cNvSpPr txBox="1"/>
          <p:nvPr>
            <p:ph idx="1" type="body"/>
          </p:nvPr>
        </p:nvSpPr>
        <p:spPr>
          <a:xfrm>
            <a:off x="943753" y="192435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Deep MIL Ranking Model</a:t>
            </a:r>
            <a:endParaRPr/>
          </a:p>
          <a:p>
            <a:pPr indent="0" lvl="0" marL="0" rtl="0" algn="l">
              <a:spcBef>
                <a:spcPts val="1200"/>
              </a:spcBef>
              <a:spcAft>
                <a:spcPts val="0"/>
              </a:spcAft>
              <a:buNone/>
            </a:pPr>
            <a:r>
              <a:rPr lang="en-US" sz="2000"/>
              <a:t>In this approach,the goal is to have high scores for abnormal videos and low scores for normal videos. as the annotation is video-level, a </a:t>
            </a:r>
            <a:r>
              <a:rPr lang="en-US" sz="2000">
                <a:solidFill>
                  <a:srgbClr val="1C4587"/>
                </a:solidFill>
              </a:rPr>
              <a:t>multiple instance ranking objective function</a:t>
            </a:r>
            <a:r>
              <a:rPr lang="en-US" sz="2000"/>
              <a:t>, used as loss function, based on ranking only the two instances having the highest anomaly score respectively in the positive and negative bag:</a:t>
            </a:r>
            <a:endParaRPr sz="2000"/>
          </a:p>
          <a:p>
            <a:pPr indent="0" lvl="0" marL="0" rtl="0" algn="l">
              <a:spcBef>
                <a:spcPts val="1200"/>
              </a:spcBef>
              <a:spcAft>
                <a:spcPts val="0"/>
              </a:spcAft>
              <a:buNone/>
            </a:pPr>
            <a:r>
              <a:rPr lang="en-US" sz="2000"/>
              <a:t>where max take over all video segments in each bag,</a:t>
            </a:r>
            <a:endParaRPr sz="2000"/>
          </a:p>
          <a:p>
            <a:pPr indent="0" lvl="0" marL="0" rtl="0" algn="l">
              <a:spcBef>
                <a:spcPts val="1200"/>
              </a:spcBef>
              <a:spcAft>
                <a:spcPts val="0"/>
              </a:spcAft>
              <a:buNone/>
            </a:pPr>
            <a:r>
              <a:rPr lang="en-US" sz="2000"/>
              <a:t>f(Va) and f(Vn) represents the prediction score of the abnormal and normal video segments i, respectively.</a:t>
            </a:r>
            <a:br>
              <a:rPr lang="en-US" sz="2000"/>
            </a:br>
            <a:r>
              <a:rPr lang="en-US" sz="2000"/>
              <a:t>One limitation of the above loss is that it ignores the underlying temporal structure of the anomalous video,to overcome this issue By incorporating the sparsity and smoothness constraints on the instance scores, the loss function becomes:</a:t>
            </a:r>
            <a:endParaRPr sz="2000"/>
          </a:p>
        </p:txBody>
      </p:sp>
      <p:pic>
        <p:nvPicPr>
          <p:cNvPr id="396" name="Google Shape;396;g10b464de9a1_0_50"/>
          <p:cNvPicPr preferRelativeResize="0"/>
          <p:nvPr/>
        </p:nvPicPr>
        <p:blipFill>
          <a:blip r:embed="rId3">
            <a:alphaModFix/>
          </a:blip>
          <a:stretch>
            <a:fillRect/>
          </a:stretch>
        </p:blipFill>
        <p:spPr>
          <a:xfrm>
            <a:off x="6934750" y="3547150"/>
            <a:ext cx="3040550" cy="476250"/>
          </a:xfrm>
          <a:prstGeom prst="rect">
            <a:avLst/>
          </a:prstGeom>
          <a:noFill/>
          <a:ln>
            <a:noFill/>
          </a:ln>
        </p:spPr>
      </p:pic>
      <p:pic>
        <p:nvPicPr>
          <p:cNvPr id="397" name="Google Shape;397;g10b464de9a1_0_50"/>
          <p:cNvPicPr preferRelativeResize="0"/>
          <p:nvPr/>
        </p:nvPicPr>
        <p:blipFill>
          <a:blip r:embed="rId4">
            <a:alphaModFix/>
          </a:blip>
          <a:stretch>
            <a:fillRect/>
          </a:stretch>
        </p:blipFill>
        <p:spPr>
          <a:xfrm>
            <a:off x="5977400" y="5230225"/>
            <a:ext cx="4766725" cy="139952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0b464de9a1_0_73"/>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366">
                <a:solidFill>
                  <a:srgbClr val="1C4587"/>
                </a:solidFill>
              </a:rPr>
              <a:t>Multiple Instance Learning with C3D Model</a:t>
            </a:r>
            <a:endParaRPr/>
          </a:p>
        </p:txBody>
      </p:sp>
      <p:sp>
        <p:nvSpPr>
          <p:cNvPr id="403" name="Google Shape;403;g10b464de9a1_0_73"/>
          <p:cNvSpPr txBox="1"/>
          <p:nvPr>
            <p:ph idx="1" type="body"/>
          </p:nvPr>
        </p:nvSpPr>
        <p:spPr>
          <a:xfrm>
            <a:off x="877353" y="19658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b="1" lang="en-US"/>
              <a:t> Preprocessing &amp; Implementation Details</a:t>
            </a:r>
            <a:endParaRPr b="1"/>
          </a:p>
          <a:p>
            <a:pPr indent="0" lvl="0" marL="0" rtl="0" algn="l">
              <a:spcBef>
                <a:spcPts val="1200"/>
              </a:spcBef>
              <a:spcAft>
                <a:spcPts val="0"/>
              </a:spcAft>
              <a:buNone/>
            </a:pPr>
            <a:r>
              <a:rPr lang="en-US"/>
              <a:t>1) </a:t>
            </a:r>
            <a:r>
              <a:rPr lang="en-US"/>
              <a:t>re-size each video frame to 240 × 320 pixels and fix the frame rate to 30 fps.</a:t>
            </a:r>
            <a:endParaRPr/>
          </a:p>
          <a:p>
            <a:pPr indent="0" lvl="0" marL="0" rtl="0" algn="l">
              <a:spcBef>
                <a:spcPts val="1200"/>
              </a:spcBef>
              <a:spcAft>
                <a:spcPts val="0"/>
              </a:spcAft>
              <a:buNone/>
            </a:pPr>
            <a:r>
              <a:rPr lang="en-US"/>
              <a:t>2) compute C3D features for every 16-frame video clip followed by L2 normalization. </a:t>
            </a:r>
            <a:endParaRPr/>
          </a:p>
          <a:p>
            <a:pPr indent="0" lvl="0" marL="0" rtl="0" algn="l">
              <a:spcBef>
                <a:spcPts val="1200"/>
              </a:spcBef>
              <a:spcAft>
                <a:spcPts val="0"/>
              </a:spcAft>
              <a:buNone/>
            </a:pPr>
            <a:r>
              <a:rPr lang="en-US"/>
              <a:t>3)To obtain features for a video segment, we take the average of all 16-frame clip features within that segment. We input these features (4096D) to a 4-layer FC neural network. </a:t>
            </a:r>
            <a:endParaRPr/>
          </a:p>
          <a:p>
            <a:pPr indent="0" lvl="0" marL="0" rtl="0" algn="l">
              <a:spcBef>
                <a:spcPts val="1200"/>
              </a:spcBef>
              <a:spcAft>
                <a:spcPts val="0"/>
              </a:spcAft>
              <a:buNone/>
            </a:pPr>
            <a:r>
              <a:rPr lang="en-US"/>
              <a:t>4)Divide each video into 32 non-overlapping segments and consider each video segment as an instance of the bag. The number of segments (32) is empirically set. </a:t>
            </a:r>
            <a:endParaRPr/>
          </a:p>
          <a:p>
            <a:pPr indent="0" lvl="0" marL="0" rtl="0" algn="l">
              <a:spcBef>
                <a:spcPts val="1200"/>
              </a:spcBef>
              <a:spcAft>
                <a:spcPts val="0"/>
              </a:spcAft>
              <a:buNone/>
            </a:pPr>
            <a:r>
              <a:rPr lang="en-US"/>
              <a:t>5)Randomly select 30 positive and 30 negative bags as a mini-batch and compute gradients.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0b54e48711_1_10"/>
          <p:cNvSpPr txBox="1"/>
          <p:nvPr>
            <p:ph type="title"/>
          </p:nvPr>
        </p:nvSpPr>
        <p:spPr>
          <a:xfrm>
            <a:off x="1024125" y="585222"/>
            <a:ext cx="9720000" cy="107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4000"/>
              <a:t>Output Example: Prediction score per clip</a:t>
            </a:r>
            <a:endParaRPr sz="4000"/>
          </a:p>
        </p:txBody>
      </p:sp>
      <p:sp>
        <p:nvSpPr>
          <p:cNvPr id="409" name="Google Shape;409;g10b54e48711_1_10"/>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t/>
            </a:r>
            <a:endParaRPr/>
          </a:p>
        </p:txBody>
      </p:sp>
      <p:pic>
        <p:nvPicPr>
          <p:cNvPr id="410" name="Google Shape;410;g10b54e48711_1_10" title="RoadAccidents010_x264.mp4">
            <a:hlinkClick r:id="rId3"/>
          </p:cNvPr>
          <p:cNvPicPr preferRelativeResize="0"/>
          <p:nvPr/>
        </p:nvPicPr>
        <p:blipFill>
          <a:blip r:embed="rId4">
            <a:alphaModFix/>
          </a:blip>
          <a:stretch>
            <a:fillRect/>
          </a:stretch>
        </p:blipFill>
        <p:spPr>
          <a:xfrm>
            <a:off x="1501675" y="1593925"/>
            <a:ext cx="4485675" cy="4485675"/>
          </a:xfrm>
          <a:prstGeom prst="rect">
            <a:avLst/>
          </a:prstGeom>
          <a:noFill/>
          <a:ln>
            <a:noFill/>
          </a:ln>
        </p:spPr>
      </p:pic>
      <p:pic>
        <p:nvPicPr>
          <p:cNvPr id="411" name="Google Shape;411;g10b54e48711_1_10" title="Normal_Videos_310_x264.mp4">
            <a:hlinkClick r:id="rId5"/>
          </p:cNvPr>
          <p:cNvPicPr preferRelativeResize="0"/>
          <p:nvPr/>
        </p:nvPicPr>
        <p:blipFill>
          <a:blip r:embed="rId6">
            <a:alphaModFix/>
          </a:blip>
          <a:stretch>
            <a:fillRect/>
          </a:stretch>
        </p:blipFill>
        <p:spPr>
          <a:xfrm>
            <a:off x="6277575" y="1753900"/>
            <a:ext cx="4165725" cy="4165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10b464de9a1_0_80"/>
          <p:cNvSpPr txBox="1"/>
          <p:nvPr>
            <p:ph type="title"/>
          </p:nvPr>
        </p:nvSpPr>
        <p:spPr>
          <a:xfrm>
            <a:off x="800553" y="5185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366">
                <a:solidFill>
                  <a:srgbClr val="1C4587"/>
                </a:solidFill>
              </a:rPr>
              <a:t>Multiple Instance Learning with C3D Model</a:t>
            </a:r>
            <a:endParaRPr/>
          </a:p>
        </p:txBody>
      </p:sp>
      <p:sp>
        <p:nvSpPr>
          <p:cNvPr id="417" name="Google Shape;417;g10b464de9a1_0_80"/>
          <p:cNvSpPr txBox="1"/>
          <p:nvPr>
            <p:ph idx="1" type="body"/>
          </p:nvPr>
        </p:nvSpPr>
        <p:spPr>
          <a:xfrm>
            <a:off x="877378" y="18724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b="1" lang="en-US"/>
              <a:t>Conclusion &amp; Results:</a:t>
            </a:r>
            <a:endParaRPr b="1"/>
          </a:p>
          <a:p>
            <a:pPr indent="0" lvl="0" marL="0" rtl="0" algn="l">
              <a:spcBef>
                <a:spcPts val="1200"/>
              </a:spcBef>
              <a:spcAft>
                <a:spcPts val="0"/>
              </a:spcAft>
              <a:buNone/>
            </a:pPr>
            <a:r>
              <a:rPr lang="en-US"/>
              <a:t>Evaluation Metric: we used frame based receiver operating characteristic</a:t>
            </a:r>
            <a:br>
              <a:rPr lang="en-US"/>
            </a:br>
            <a:r>
              <a:rPr lang="en-US"/>
              <a:t>(ROC) curve and corresponding area under the curve (AUC) to evaluate the performance of the model: </a:t>
            </a:r>
            <a:r>
              <a:rPr b="1" lang="en-US">
                <a:solidFill>
                  <a:srgbClr val="00B050"/>
                </a:solidFill>
              </a:rPr>
              <a:t>Achieving higher results than the original paper.</a:t>
            </a:r>
            <a:endParaRPr b="1">
              <a:solidFill>
                <a:srgbClr val="00B050"/>
              </a:solidFill>
            </a:endParaRPr>
          </a:p>
          <a:p>
            <a:pPr indent="0" lvl="0" marL="0" rtl="0" algn="l">
              <a:spcBef>
                <a:spcPts val="1200"/>
              </a:spcBef>
              <a:spcAft>
                <a:spcPts val="0"/>
              </a:spcAft>
              <a:buNone/>
            </a:pPr>
            <a:r>
              <a:t/>
            </a:r>
            <a:endParaRPr/>
          </a:p>
        </p:txBody>
      </p:sp>
      <p:pic>
        <p:nvPicPr>
          <p:cNvPr id="418" name="Google Shape;418;g10b464de9a1_0_80"/>
          <p:cNvPicPr preferRelativeResize="0"/>
          <p:nvPr/>
        </p:nvPicPr>
        <p:blipFill>
          <a:blip r:embed="rId3">
            <a:alphaModFix/>
          </a:blip>
          <a:stretch>
            <a:fillRect/>
          </a:stretch>
        </p:blipFill>
        <p:spPr>
          <a:xfrm>
            <a:off x="169325" y="3299275"/>
            <a:ext cx="4114800" cy="2743200"/>
          </a:xfrm>
          <a:prstGeom prst="rect">
            <a:avLst/>
          </a:prstGeom>
          <a:noFill/>
          <a:ln>
            <a:noFill/>
          </a:ln>
        </p:spPr>
      </p:pic>
      <p:pic>
        <p:nvPicPr>
          <p:cNvPr id="419" name="Google Shape;419;g10b464de9a1_0_80"/>
          <p:cNvPicPr preferRelativeResize="0"/>
          <p:nvPr/>
        </p:nvPicPr>
        <p:blipFill>
          <a:blip r:embed="rId4">
            <a:alphaModFix/>
          </a:blip>
          <a:stretch>
            <a:fillRect/>
          </a:stretch>
        </p:blipFill>
        <p:spPr>
          <a:xfrm>
            <a:off x="3971900" y="3245875"/>
            <a:ext cx="4114800" cy="2743200"/>
          </a:xfrm>
          <a:prstGeom prst="rect">
            <a:avLst/>
          </a:prstGeom>
          <a:noFill/>
          <a:ln>
            <a:noFill/>
          </a:ln>
        </p:spPr>
      </p:pic>
      <p:graphicFrame>
        <p:nvGraphicFramePr>
          <p:cNvPr id="420" name="Google Shape;420;g10b464de9a1_0_80"/>
          <p:cNvGraphicFramePr/>
          <p:nvPr/>
        </p:nvGraphicFramePr>
        <p:xfrm>
          <a:off x="9998725" y="2212590"/>
          <a:ext cx="3000000" cy="3000000"/>
        </p:xfrm>
        <a:graphic>
          <a:graphicData uri="http://schemas.openxmlformats.org/drawingml/2006/table">
            <a:tbl>
              <a:tblPr>
                <a:noFill/>
                <a:tableStyleId>{8A16852D-099A-4CD0-A427-E030793A21E9}</a:tableStyleId>
              </a:tblPr>
              <a:tblGrid>
                <a:gridCol w="840225"/>
                <a:gridCol w="745775"/>
              </a:tblGrid>
              <a:tr h="409425">
                <a:tc>
                  <a:txBody>
                    <a:bodyPr/>
                    <a:lstStyle/>
                    <a:p>
                      <a:pPr indent="0" lvl="0" marL="0" rtl="0" algn="l">
                        <a:spcBef>
                          <a:spcPts val="0"/>
                        </a:spcBef>
                        <a:spcAft>
                          <a:spcPts val="0"/>
                        </a:spcAft>
                        <a:buNone/>
                      </a:pPr>
                      <a:r>
                        <a:rPr b="1" lang="en-US"/>
                        <a:t>Metric</a:t>
                      </a:r>
                      <a:endParaRPr b="1"/>
                    </a:p>
                  </a:txBody>
                  <a:tcPr marT="91425" marB="91425" marR="91425" marL="91425"/>
                </a:tc>
                <a:tc>
                  <a:txBody>
                    <a:bodyPr/>
                    <a:lstStyle/>
                    <a:p>
                      <a:pPr indent="0" lvl="0" marL="0" rtl="0" algn="l">
                        <a:spcBef>
                          <a:spcPts val="0"/>
                        </a:spcBef>
                        <a:spcAft>
                          <a:spcPts val="0"/>
                        </a:spcAft>
                        <a:buNone/>
                      </a:pPr>
                      <a:r>
                        <a:rPr b="1" lang="en-US"/>
                        <a:t>Value</a:t>
                      </a:r>
                      <a:endParaRPr b="1"/>
                    </a:p>
                  </a:txBody>
                  <a:tcPr marT="91425" marB="91425" marR="91425" marL="91425"/>
                </a:tc>
              </a:tr>
              <a:tr h="396200">
                <a:tc>
                  <a:txBody>
                    <a:bodyPr/>
                    <a:lstStyle/>
                    <a:p>
                      <a:pPr indent="0" lvl="0" marL="0" rtl="0" algn="l">
                        <a:spcBef>
                          <a:spcPts val="0"/>
                        </a:spcBef>
                        <a:spcAft>
                          <a:spcPts val="0"/>
                        </a:spcAft>
                        <a:buNone/>
                      </a:pPr>
                      <a:r>
                        <a:rPr b="1" lang="en-US">
                          <a:solidFill>
                            <a:srgbClr val="1C4587"/>
                          </a:solidFill>
                        </a:rPr>
                        <a:t>Acc</a:t>
                      </a:r>
                      <a:endParaRPr b="1">
                        <a:solidFill>
                          <a:srgbClr val="1C4587"/>
                        </a:solidFill>
                      </a:endParaRPr>
                    </a:p>
                  </a:txBody>
                  <a:tcPr marT="91425" marB="91425" marR="91425" marL="91425"/>
                </a:tc>
                <a:tc>
                  <a:txBody>
                    <a:bodyPr/>
                    <a:lstStyle/>
                    <a:p>
                      <a:pPr indent="0" lvl="0" marL="0" rtl="0" algn="l">
                        <a:spcBef>
                          <a:spcPts val="0"/>
                        </a:spcBef>
                        <a:spcAft>
                          <a:spcPts val="0"/>
                        </a:spcAft>
                        <a:buNone/>
                      </a:pPr>
                      <a:r>
                        <a:rPr b="1" lang="en-US">
                          <a:solidFill>
                            <a:srgbClr val="1C4587"/>
                          </a:solidFill>
                        </a:rPr>
                        <a:t>0.82</a:t>
                      </a:r>
                      <a:endParaRPr b="1">
                        <a:solidFill>
                          <a:srgbClr val="1C4587"/>
                        </a:solidFill>
                      </a:endParaRPr>
                    </a:p>
                  </a:txBody>
                  <a:tcPr marT="91425" marB="91425" marR="91425" marL="91425"/>
                </a:tc>
              </a:tr>
              <a:tr h="396200">
                <a:tc>
                  <a:txBody>
                    <a:bodyPr/>
                    <a:lstStyle/>
                    <a:p>
                      <a:pPr indent="0" lvl="0" marL="0" rtl="0" algn="l">
                        <a:spcBef>
                          <a:spcPts val="0"/>
                        </a:spcBef>
                        <a:spcAft>
                          <a:spcPts val="0"/>
                        </a:spcAft>
                        <a:buNone/>
                      </a:pPr>
                      <a:r>
                        <a:rPr b="1" lang="en-US">
                          <a:solidFill>
                            <a:srgbClr val="1C4587"/>
                          </a:solidFill>
                        </a:rPr>
                        <a:t>F1</a:t>
                      </a:r>
                      <a:endParaRPr b="1">
                        <a:solidFill>
                          <a:srgbClr val="1C4587"/>
                        </a:solidFill>
                      </a:endParaRPr>
                    </a:p>
                  </a:txBody>
                  <a:tcPr marT="91425" marB="91425" marR="91425" marL="91425"/>
                </a:tc>
                <a:tc>
                  <a:txBody>
                    <a:bodyPr/>
                    <a:lstStyle/>
                    <a:p>
                      <a:pPr indent="0" lvl="0" marL="0" rtl="0" algn="l">
                        <a:spcBef>
                          <a:spcPts val="0"/>
                        </a:spcBef>
                        <a:spcAft>
                          <a:spcPts val="0"/>
                        </a:spcAft>
                        <a:buNone/>
                      </a:pPr>
                      <a:r>
                        <a:rPr b="1" lang="en-US">
                          <a:solidFill>
                            <a:srgbClr val="1C4587"/>
                          </a:solidFill>
                        </a:rPr>
                        <a:t>0.32</a:t>
                      </a:r>
                      <a:endParaRPr b="1">
                        <a:solidFill>
                          <a:srgbClr val="1C4587"/>
                        </a:solidFill>
                      </a:endParaRPr>
                    </a:p>
                  </a:txBody>
                  <a:tcPr marT="91425" marB="91425" marR="91425" marL="91425"/>
                </a:tc>
              </a:tr>
            </a:tbl>
          </a:graphicData>
        </a:graphic>
      </p:graphicFrame>
      <p:pic>
        <p:nvPicPr>
          <p:cNvPr id="421" name="Google Shape;421;g10b464de9a1_0_80"/>
          <p:cNvPicPr preferRelativeResize="0"/>
          <p:nvPr/>
        </p:nvPicPr>
        <p:blipFill>
          <a:blip r:embed="rId5">
            <a:alphaModFix/>
          </a:blip>
          <a:stretch>
            <a:fillRect/>
          </a:stretch>
        </p:blipFill>
        <p:spPr>
          <a:xfrm>
            <a:off x="7806525" y="3414425"/>
            <a:ext cx="3391249" cy="2628043"/>
          </a:xfrm>
          <a:prstGeom prst="rect">
            <a:avLst/>
          </a:prstGeom>
          <a:noFill/>
          <a:ln>
            <a:noFill/>
          </a:ln>
        </p:spPr>
      </p:pic>
      <p:sp>
        <p:nvSpPr>
          <p:cNvPr id="422" name="Google Shape;422;g10b464de9a1_0_80"/>
          <p:cNvSpPr txBox="1"/>
          <p:nvPr/>
        </p:nvSpPr>
        <p:spPr>
          <a:xfrm>
            <a:off x="7992100" y="6042475"/>
            <a:ext cx="3391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Twentieth Century"/>
                <a:ea typeface="Twentieth Century"/>
                <a:cs typeface="Twentieth Century"/>
                <a:sym typeface="Twentieth Century"/>
              </a:rPr>
              <a:t>Original Paper ROC with AUC of 0.75</a:t>
            </a:r>
            <a:endParaRPr b="1" sz="1500">
              <a:latin typeface="Twentieth Century"/>
              <a:ea typeface="Twentieth Century"/>
              <a:cs typeface="Twentieth Century"/>
              <a:sym typeface="Twentieth Century"/>
            </a:endParaRPr>
          </a:p>
        </p:txBody>
      </p:sp>
      <p:sp>
        <p:nvSpPr>
          <p:cNvPr id="423" name="Google Shape;423;g10b464de9a1_0_80"/>
          <p:cNvSpPr txBox="1"/>
          <p:nvPr/>
        </p:nvSpPr>
        <p:spPr>
          <a:xfrm>
            <a:off x="800550" y="6042475"/>
            <a:ext cx="660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latin typeface="Twentieth Century"/>
                <a:ea typeface="Twentieth Century"/>
                <a:cs typeface="Twentieth Century"/>
                <a:sym typeface="Twentieth Century"/>
              </a:rPr>
              <a:t>Modified Model results (ROC , AUC &amp; Average </a:t>
            </a:r>
            <a:r>
              <a:rPr b="1" lang="en-US" sz="1500">
                <a:latin typeface="Twentieth Century"/>
                <a:ea typeface="Twentieth Century"/>
                <a:cs typeface="Twentieth Century"/>
                <a:sym typeface="Twentieth Century"/>
              </a:rPr>
              <a:t>Precision</a:t>
            </a:r>
            <a:r>
              <a:rPr lang="en-US">
                <a:latin typeface="Twentieth Century"/>
                <a:ea typeface="Twentieth Century"/>
                <a:cs typeface="Twentieth Century"/>
                <a:sym typeface="Twentieth Century"/>
              </a:rPr>
              <a:t>)</a:t>
            </a:r>
            <a:endParaRPr>
              <a:latin typeface="Twentieth Century"/>
              <a:ea typeface="Twentieth Century"/>
              <a:cs typeface="Twentieth Century"/>
              <a:sym typeface="Twentieth Centur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0a5bbcd478_1_0"/>
          <p:cNvSpPr txBox="1"/>
          <p:nvPr>
            <p:ph type="title"/>
          </p:nvPr>
        </p:nvSpPr>
        <p:spPr>
          <a:xfrm>
            <a:off x="838200" y="2357437"/>
            <a:ext cx="10515600" cy="1325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88000"/>
              <a:buFont typeface="Calibri"/>
              <a:buNone/>
            </a:pPr>
            <a:r>
              <a:rPr lang="en-US">
                <a:solidFill>
                  <a:srgbClr val="1E4E79"/>
                </a:solidFill>
              </a:rPr>
              <a:t>Autoencoder &amp; </a:t>
            </a:r>
            <a:r>
              <a:rPr lang="en-US">
                <a:solidFill>
                  <a:srgbClr val="1E4E79"/>
                </a:solidFill>
              </a:rPr>
              <a:t>Generative Adversarial Networks(GANs)</a:t>
            </a:r>
            <a:endParaRPr>
              <a:solidFill>
                <a:srgbClr val="1E4E79"/>
              </a:solidFill>
            </a:endParaRPr>
          </a:p>
          <a:p>
            <a:pPr indent="0" lvl="0" marL="0" rtl="0" algn="l">
              <a:lnSpc>
                <a:spcPct val="90000"/>
              </a:lnSpc>
              <a:spcBef>
                <a:spcPts val="0"/>
              </a:spcBef>
              <a:spcAft>
                <a:spcPts val="0"/>
              </a:spcAft>
              <a:buClr>
                <a:schemeClr val="dk1"/>
              </a:buClr>
              <a:buSzPct val="88000"/>
              <a:buFont typeface="Calibri"/>
              <a:buNone/>
            </a:pPr>
            <a:r>
              <a:t/>
            </a:r>
            <a:endParaRPr>
              <a:solidFill>
                <a:srgbClr val="1E4E7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0a5bbcd478_1_12"/>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solidFill>
                  <a:srgbClr val="1E4E79"/>
                </a:solidFill>
              </a:rPr>
              <a:t>Auto Encoder</a:t>
            </a:r>
            <a:endParaRPr>
              <a:solidFill>
                <a:srgbClr val="1E4E79"/>
              </a:solidFill>
            </a:endParaRPr>
          </a:p>
        </p:txBody>
      </p:sp>
      <p:sp>
        <p:nvSpPr>
          <p:cNvPr id="435" name="Google Shape;435;g10a5bbcd478_1_12"/>
          <p:cNvSpPr txBox="1"/>
          <p:nvPr>
            <p:ph idx="1" type="body"/>
          </p:nvPr>
        </p:nvSpPr>
        <p:spPr>
          <a:xfrm>
            <a:off x="1024128" y="2286000"/>
            <a:ext cx="9720000" cy="40233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
            </a:pPr>
            <a:r>
              <a:rPr lang="en-US" sz="1800"/>
              <a:t>AutoEncoder is a generative unsupervised deep learning algorithm used for reconstructing high-dimensional input data using a neural network with a narrow bottleneck layer in the middle which contains the latent representation of the input data.</a:t>
            </a:r>
            <a:endParaRPr/>
          </a:p>
          <a:p>
            <a:pPr indent="-114300" lvl="0" marL="228600" rtl="0" algn="l">
              <a:lnSpc>
                <a:spcPct val="90000"/>
              </a:lnSpc>
              <a:spcBef>
                <a:spcPts val="1000"/>
              </a:spcBef>
              <a:spcAft>
                <a:spcPts val="0"/>
              </a:spcAft>
              <a:buClr>
                <a:schemeClr val="dk1"/>
              </a:buClr>
              <a:buSzPts val="1800"/>
              <a:buNone/>
            </a:pPr>
            <a:r>
              <a:t/>
            </a:r>
            <a:endParaRPr sz="1800"/>
          </a:p>
        </p:txBody>
      </p:sp>
      <p:pic>
        <p:nvPicPr>
          <p:cNvPr id="436" name="Google Shape;436;g10a5bbcd478_1_12"/>
          <p:cNvPicPr preferRelativeResize="0"/>
          <p:nvPr/>
        </p:nvPicPr>
        <p:blipFill rotWithShape="1">
          <a:blip r:embed="rId3">
            <a:alphaModFix/>
          </a:blip>
          <a:srcRect b="0" l="0" r="0" t="0"/>
          <a:stretch/>
        </p:blipFill>
        <p:spPr>
          <a:xfrm>
            <a:off x="2543676" y="3201975"/>
            <a:ext cx="6868406" cy="3276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0a5bbcd478_1_18"/>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1" lang="en-US" sz="4000">
                <a:solidFill>
                  <a:srgbClr val="002060"/>
                </a:solidFill>
              </a:rPr>
              <a:t>Autoencoder consists of an Encoder and a Decoder.</a:t>
            </a:r>
            <a:endParaRPr sz="4000">
              <a:solidFill>
                <a:srgbClr val="002060"/>
              </a:solidFill>
            </a:endParaRPr>
          </a:p>
        </p:txBody>
      </p:sp>
      <p:sp>
        <p:nvSpPr>
          <p:cNvPr id="442" name="Google Shape;442;g10a5bbcd478_1_18"/>
          <p:cNvSpPr txBox="1"/>
          <p:nvPr>
            <p:ph idx="1" type="body"/>
          </p:nvPr>
        </p:nvSpPr>
        <p:spPr>
          <a:xfrm>
            <a:off x="1024128" y="2286000"/>
            <a:ext cx="9720000" cy="40233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
            </a:pPr>
            <a:r>
              <a:rPr b="1" lang="en-US" sz="2400"/>
              <a:t>Encoder network</a:t>
            </a:r>
            <a:r>
              <a:rPr lang="en-US"/>
              <a:t>: </a:t>
            </a:r>
            <a:r>
              <a:rPr lang="en-US" sz="1800"/>
              <a:t>Accepts high-dimensional input data and translates it to latent low-dimensional data. The input size to an Encoder network is larger than its output size.</a:t>
            </a:r>
            <a:endParaRPr/>
          </a:p>
          <a:p>
            <a:pPr indent="-114300" lvl="0" marL="22860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2400"/>
              <a:buChar char=" "/>
            </a:pPr>
            <a:r>
              <a:rPr b="1" lang="en-US" sz="2400"/>
              <a:t>Decoder network</a:t>
            </a:r>
            <a:r>
              <a:rPr lang="en-US"/>
              <a:t>: </a:t>
            </a:r>
            <a:r>
              <a:rPr lang="en-US" sz="1800"/>
              <a:t>The Decoder network receives the input from the Encoder coder’s output. Decoder’s objective is to reconstruct the input data. The output size of a Decoder network is larger than its input size.</a:t>
            </a:r>
            <a:endParaRPr/>
          </a:p>
          <a:p>
            <a:pPr indent="-114300" lvl="0" marL="228600" rtl="0" algn="l">
              <a:lnSpc>
                <a:spcPct val="90000"/>
              </a:lnSpc>
              <a:spcBef>
                <a:spcPts val="1000"/>
              </a:spcBef>
              <a:spcAft>
                <a:spcPts val="0"/>
              </a:spcAft>
              <a:buClr>
                <a:schemeClr val="dk1"/>
              </a:buClr>
              <a:buSzPts val="1800"/>
              <a:buNone/>
            </a:pPr>
            <a:r>
              <a:t/>
            </a:r>
            <a:endParaRPr sz="18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0a5bbcd478_1_23"/>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2060"/>
                </a:solidFill>
              </a:rPr>
              <a:t>AutoEncoders Usage</a:t>
            </a:r>
            <a:endParaRPr>
              <a:solidFill>
                <a:srgbClr val="002060"/>
              </a:solidFill>
            </a:endParaRPr>
          </a:p>
        </p:txBody>
      </p:sp>
      <p:sp>
        <p:nvSpPr>
          <p:cNvPr id="448" name="Google Shape;448;g10a5bbcd478_1_23"/>
          <p:cNvSpPr txBox="1"/>
          <p:nvPr>
            <p:ph idx="1" type="body"/>
          </p:nvPr>
        </p:nvSpPr>
        <p:spPr>
          <a:xfrm>
            <a:off x="1024128" y="2286000"/>
            <a:ext cx="9720000" cy="4023300"/>
          </a:xfrm>
          <a:prstGeom prst="rect">
            <a:avLst/>
          </a:prstGeom>
          <a:noFill/>
          <a:ln>
            <a:noFill/>
          </a:ln>
        </p:spPr>
        <p:txBody>
          <a:bodyPr anchorCtr="0" anchor="t" bIns="45700" lIns="91425" spcFirstLastPara="1" rIns="91425" wrap="square" tIns="45700">
            <a:normAutofit fontScale="92500" lnSpcReduction="20000"/>
          </a:bodyPr>
          <a:lstStyle/>
          <a:p>
            <a:pPr indent="-216217" lvl="0" marL="228600" rtl="0" algn="l">
              <a:lnSpc>
                <a:spcPct val="90000"/>
              </a:lnSpc>
              <a:spcBef>
                <a:spcPts val="0"/>
              </a:spcBef>
              <a:spcAft>
                <a:spcPts val="0"/>
              </a:spcAft>
              <a:buClr>
                <a:schemeClr val="accent2"/>
              </a:buClr>
              <a:buSzPct val="100000"/>
              <a:buChar char="●"/>
            </a:pPr>
            <a:r>
              <a:rPr b="1" lang="en-US" sz="2600"/>
              <a:t>Dimensionality Reduction</a:t>
            </a:r>
            <a:br>
              <a:rPr b="1" lang="en-US" sz="3200"/>
            </a:br>
            <a:r>
              <a:rPr lang="en-US" sz="1900"/>
              <a:t>The Encoder encodes the input into the hidden layer to reduce the dimensionality of linear and nonlinear data; hence it is more powerful than PCA.</a:t>
            </a:r>
            <a:endParaRPr b="1" sz="2600"/>
          </a:p>
          <a:p>
            <a:pPr indent="-216217" lvl="0" marL="228600" rtl="0" algn="l">
              <a:lnSpc>
                <a:spcPct val="90000"/>
              </a:lnSpc>
              <a:spcBef>
                <a:spcPts val="1000"/>
              </a:spcBef>
              <a:spcAft>
                <a:spcPts val="0"/>
              </a:spcAft>
              <a:buClr>
                <a:schemeClr val="accent2"/>
              </a:buClr>
              <a:buSzPct val="100000"/>
              <a:buChar char="●"/>
            </a:pPr>
            <a:r>
              <a:rPr b="1" lang="en-US" sz="2600"/>
              <a:t>Anomaly Detection</a:t>
            </a:r>
            <a:r>
              <a:rPr lang="en-US"/>
              <a:t>: </a:t>
            </a:r>
            <a:br>
              <a:rPr lang="en-US"/>
            </a:br>
            <a:r>
              <a:rPr lang="en-US" sz="1900"/>
              <a:t>Autoencoders tries to minimize the reconstruction error as part of its training. Anomalies are detected by checking the magnitude of the reconstruction loss.</a:t>
            </a:r>
            <a:endParaRPr/>
          </a:p>
          <a:p>
            <a:pPr indent="-216217" lvl="0" marL="228600" rtl="0" algn="l">
              <a:lnSpc>
                <a:spcPct val="80000"/>
              </a:lnSpc>
              <a:spcBef>
                <a:spcPts val="1000"/>
              </a:spcBef>
              <a:spcAft>
                <a:spcPts val="0"/>
              </a:spcAft>
              <a:buClr>
                <a:schemeClr val="accent2"/>
              </a:buClr>
              <a:buSzPct val="100000"/>
              <a:buChar char="●"/>
            </a:pPr>
            <a:r>
              <a:rPr b="1" lang="en-US" sz="2600"/>
              <a:t>Denoising Images</a:t>
            </a:r>
            <a:r>
              <a:rPr lang="en-US"/>
              <a:t>: </a:t>
            </a:r>
            <a:br>
              <a:rPr lang="en-US"/>
            </a:br>
            <a:r>
              <a:rPr lang="en-US" sz="1900"/>
              <a:t>An image that is corrupted can be restored to its original version.</a:t>
            </a:r>
            <a:endParaRPr b="1"/>
          </a:p>
          <a:p>
            <a:pPr indent="-216217" lvl="0" marL="228600" rtl="0" algn="l">
              <a:lnSpc>
                <a:spcPct val="80000"/>
              </a:lnSpc>
              <a:spcBef>
                <a:spcPts val="1000"/>
              </a:spcBef>
              <a:spcAft>
                <a:spcPts val="0"/>
              </a:spcAft>
              <a:buClr>
                <a:schemeClr val="accent2"/>
              </a:buClr>
              <a:buSzPct val="100000"/>
              <a:buChar char="●"/>
            </a:pPr>
            <a:r>
              <a:rPr b="1" lang="en-US" sz="2600"/>
              <a:t>Image recognition</a:t>
            </a:r>
            <a:r>
              <a:rPr lang="en-US"/>
              <a:t>:</a:t>
            </a:r>
            <a:br>
              <a:rPr lang="en-US"/>
            </a:br>
            <a:r>
              <a:rPr lang="en-US"/>
              <a:t> </a:t>
            </a:r>
            <a:r>
              <a:rPr lang="en-US" sz="1900"/>
              <a:t>Stacked autoencoder are used for image recognition by learning the different features of an image.</a:t>
            </a:r>
            <a:endParaRPr/>
          </a:p>
          <a:p>
            <a:pPr indent="-216217" lvl="0" marL="228600" rtl="0" algn="l">
              <a:lnSpc>
                <a:spcPct val="80000"/>
              </a:lnSpc>
              <a:spcBef>
                <a:spcPts val="1000"/>
              </a:spcBef>
              <a:spcAft>
                <a:spcPts val="0"/>
              </a:spcAft>
              <a:buClr>
                <a:schemeClr val="accent2"/>
              </a:buClr>
              <a:buSzPct val="100000"/>
              <a:buChar char="●"/>
            </a:pPr>
            <a:r>
              <a:rPr b="1" lang="en-US" sz="2600"/>
              <a:t>Image generation</a:t>
            </a:r>
            <a:r>
              <a:rPr lang="en-US"/>
              <a:t>: </a:t>
            </a:r>
            <a:br>
              <a:rPr lang="en-US"/>
            </a:br>
            <a:r>
              <a:rPr lang="en-US" sz="1800"/>
              <a:t>Variational Autoencoder(VAE), a type of autoencoders, is used to generate images.</a:t>
            </a:r>
            <a:endParaRPr/>
          </a:p>
          <a:p>
            <a:pPr indent="-63500" lvl="0" marL="228600" rtl="0" algn="l">
              <a:lnSpc>
                <a:spcPct val="90000"/>
              </a:lnSpc>
              <a:spcBef>
                <a:spcPts val="1000"/>
              </a:spcBef>
              <a:spcAft>
                <a:spcPts val="0"/>
              </a:spcAft>
              <a:buClr>
                <a:schemeClr val="dk1"/>
              </a:buClr>
              <a:buSzPct val="100000"/>
              <a:buNone/>
            </a:pPr>
            <a:r>
              <a:t/>
            </a:r>
            <a:endParaRPr b="1" sz="2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0a5bbcd478_1_28"/>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800">
                <a:solidFill>
                  <a:srgbClr val="002060"/>
                </a:solidFill>
              </a:rPr>
              <a:t>Early age of image anomaly detection</a:t>
            </a:r>
            <a:endParaRPr sz="4800">
              <a:solidFill>
                <a:srgbClr val="002060"/>
              </a:solidFill>
            </a:endParaRPr>
          </a:p>
        </p:txBody>
      </p:sp>
      <p:sp>
        <p:nvSpPr>
          <p:cNvPr id="454" name="Google Shape;454;g10a5bbcd478_1_28"/>
          <p:cNvSpPr txBox="1"/>
          <p:nvPr>
            <p:ph idx="1" type="body"/>
          </p:nvPr>
        </p:nvSpPr>
        <p:spPr>
          <a:xfrm>
            <a:off x="1024128" y="2286000"/>
            <a:ext cx="9720000" cy="40233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1800"/>
              <a:buChar char="●"/>
            </a:pPr>
            <a:r>
              <a:rPr lang="en-US" sz="1800"/>
              <a:t>An early application of autoencoders to anomaly detection was performed in on non-visual data, constitutes of a feed-forward multi-layer.</a:t>
            </a:r>
            <a:br>
              <a:rPr lang="en-US" sz="1800"/>
            </a:br>
            <a:r>
              <a:rPr lang="en-US" sz="1800"/>
              <a:t>perceptron with three hidden layers, trained to map the training dataset to itself and anomalies correspond to large reconstruction error over test datasets.</a:t>
            </a:r>
            <a:endParaRPr/>
          </a:p>
          <a:p>
            <a:pPr indent="-228600" lvl="0" marL="228600" rtl="0" algn="l">
              <a:lnSpc>
                <a:spcPct val="90000"/>
              </a:lnSpc>
              <a:spcBef>
                <a:spcPts val="1000"/>
              </a:spcBef>
              <a:spcAft>
                <a:spcPts val="0"/>
              </a:spcAft>
              <a:buSzPts val="1800"/>
              <a:buChar char="●"/>
            </a:pPr>
            <a:r>
              <a:rPr lang="en-US" sz="1800"/>
              <a:t> This is an autoencoder setup with a staircase like non-linearity applied at the middle hidden layer.</a:t>
            </a:r>
            <a:endParaRPr/>
          </a:p>
          <a:p>
            <a:pPr indent="-228600" lvl="0" marL="228600" rtl="0" algn="l">
              <a:lnSpc>
                <a:spcPct val="90000"/>
              </a:lnSpc>
              <a:spcBef>
                <a:spcPts val="1000"/>
              </a:spcBef>
              <a:spcAft>
                <a:spcPts val="0"/>
              </a:spcAft>
              <a:buSzPts val="1800"/>
              <a:buChar char="●"/>
            </a:pPr>
            <a:r>
              <a:rPr lang="en-US" sz="1800"/>
              <a:t> A rejection cascade over spatio-temporal cubes was gener-ated to improve the performance speed of Deep-CNN based video anomaly detection framework, Videos can be viewed as a special case of spatio-temporal processes. </a:t>
            </a:r>
            <a:endParaRPr/>
          </a:p>
          <a:p>
            <a:pPr indent="-228600" lvl="0" marL="228600" rtl="0" algn="l">
              <a:lnSpc>
                <a:spcPct val="90000"/>
              </a:lnSpc>
              <a:spcBef>
                <a:spcPts val="1000"/>
              </a:spcBef>
              <a:spcAft>
                <a:spcPts val="0"/>
              </a:spcAft>
              <a:buSzPts val="1800"/>
              <a:buChar char="●"/>
            </a:pPr>
            <a:r>
              <a:rPr lang="en-US" sz="1800"/>
              <a:t>A direct approach to video anomaly detection can be estimating the spatio-temporal mean and covariance. A major issue is estimating the spatio-temporal covariance matrix due to its large size n2 (where n = N pixels × p frames). space-time pixel covariance.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0a5bbcd478_1_33"/>
          <p:cNvSpPr txBox="1"/>
          <p:nvPr>
            <p:ph type="title"/>
          </p:nvPr>
        </p:nvSpPr>
        <p:spPr>
          <a:xfrm>
            <a:off x="1024125" y="585225"/>
            <a:ext cx="103392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800">
                <a:solidFill>
                  <a:srgbClr val="002060"/>
                </a:solidFill>
              </a:rPr>
              <a:t>Spatio temporal stacked frame AutoEncoder</a:t>
            </a:r>
            <a:endParaRPr sz="4800">
              <a:solidFill>
                <a:srgbClr val="002060"/>
              </a:solidFill>
            </a:endParaRPr>
          </a:p>
        </p:txBody>
      </p:sp>
      <p:pic>
        <p:nvPicPr>
          <p:cNvPr id="461" name="Google Shape;461;g10a5bbcd478_1_33"/>
          <p:cNvPicPr preferRelativeResize="0"/>
          <p:nvPr>
            <p:ph idx="1" type="body"/>
          </p:nvPr>
        </p:nvPicPr>
        <p:blipFill rotWithShape="1">
          <a:blip r:embed="rId3">
            <a:alphaModFix/>
          </a:blip>
          <a:srcRect b="0" l="0" r="0" t="0"/>
          <a:stretch/>
        </p:blipFill>
        <p:spPr>
          <a:xfrm>
            <a:off x="2779730" y="2484737"/>
            <a:ext cx="4797900" cy="431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049ea2685d_0_0"/>
          <p:cNvSpPr txBox="1"/>
          <p:nvPr>
            <p:ph type="title"/>
          </p:nvPr>
        </p:nvSpPr>
        <p:spPr>
          <a:xfrm>
            <a:off x="1024125" y="585225"/>
            <a:ext cx="9008400" cy="12498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sz="4800">
                <a:solidFill>
                  <a:srgbClr val="002060"/>
                </a:solidFill>
              </a:rPr>
              <a:t>Problem &amp; Motivation</a:t>
            </a:r>
            <a:endParaRPr sz="4800"/>
          </a:p>
        </p:txBody>
      </p:sp>
      <p:sp>
        <p:nvSpPr>
          <p:cNvPr id="203" name="Google Shape;203;g1049ea2685d_0_0"/>
          <p:cNvSpPr/>
          <p:nvPr/>
        </p:nvSpPr>
        <p:spPr>
          <a:xfrm>
            <a:off x="727974" y="1658775"/>
            <a:ext cx="6610200" cy="4826100"/>
          </a:xfrm>
          <a:prstGeom prst="roundRect">
            <a:avLst>
              <a:gd fmla="val 6896" name="adj"/>
            </a:avLst>
          </a:prstGeom>
          <a:solidFill>
            <a:srgbClr val="FCFEFE"/>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4" name="Google Shape;204;g1049ea2685d_0_0"/>
          <p:cNvSpPr txBox="1"/>
          <p:nvPr>
            <p:ph idx="1" type="body"/>
          </p:nvPr>
        </p:nvSpPr>
        <p:spPr>
          <a:xfrm>
            <a:off x="857250" y="1835025"/>
            <a:ext cx="6161400" cy="4473600"/>
          </a:xfrm>
          <a:prstGeom prst="rect">
            <a:avLst/>
          </a:prstGeom>
          <a:noFill/>
          <a:ln>
            <a:noFill/>
          </a:ln>
        </p:spPr>
        <p:txBody>
          <a:bodyPr anchorCtr="0" anchor="t" bIns="45700" lIns="45700" spcFirstLastPara="1" rIns="45700" wrap="square" tIns="45700">
            <a:normAutofit fontScale="92500" lnSpcReduction="10000"/>
          </a:bodyPr>
          <a:lstStyle/>
          <a:p>
            <a:pPr indent="0" lvl="0" marL="0" rtl="0" algn="just">
              <a:lnSpc>
                <a:spcPct val="90000"/>
              </a:lnSpc>
              <a:spcBef>
                <a:spcPts val="1200"/>
              </a:spcBef>
              <a:spcAft>
                <a:spcPts val="0"/>
              </a:spcAft>
              <a:buSzPct val="102418"/>
              <a:buNone/>
            </a:pPr>
            <a:r>
              <a:rPr lang="en-US" sz="1900">
                <a:highlight>
                  <a:srgbClr val="FFFFFF"/>
                </a:highlight>
              </a:rPr>
              <a:t>Surveillance cameras are increasingly being used in public places e.g. streets, intersections, banks, shopping malls,etc. to increase public safety. However, the monitoring capability of law enforcement agencies has not kept pace. The result is that there is a glaring deficiency in the utilization of surveillance cameras and an unworkable ratio of cameras to human monitors.</a:t>
            </a:r>
            <a:endParaRPr sz="1900">
              <a:highlight>
                <a:srgbClr val="FFFFFF"/>
              </a:highlight>
            </a:endParaRPr>
          </a:p>
          <a:p>
            <a:pPr indent="0" lvl="0" marL="0" rtl="0" algn="just">
              <a:lnSpc>
                <a:spcPct val="90000"/>
              </a:lnSpc>
              <a:spcBef>
                <a:spcPts val="1200"/>
              </a:spcBef>
              <a:spcAft>
                <a:spcPts val="0"/>
              </a:spcAft>
              <a:buSzPct val="102418"/>
              <a:buNone/>
            </a:pPr>
            <a:r>
              <a:rPr lang="en-US" sz="1900">
                <a:highlight>
                  <a:srgbClr val="FFFFFF"/>
                </a:highlight>
              </a:rPr>
              <a:t>One critical task in video surveillance is detecting anomalous events such as traffic accidents, crimes or illegal activities. </a:t>
            </a:r>
            <a:br>
              <a:rPr lang="en-US" sz="1900">
                <a:highlight>
                  <a:srgbClr val="FFFFFF"/>
                </a:highlight>
              </a:rPr>
            </a:br>
            <a:r>
              <a:rPr lang="en-US" sz="1900">
                <a:highlight>
                  <a:srgbClr val="FFFFFF"/>
                </a:highlight>
              </a:rPr>
              <a:t>Generally, anomalous events rarely occur as compared to normal activities. Therefore, to alleviate the </a:t>
            </a:r>
            <a:r>
              <a:rPr b="1" lang="en-US" sz="1900">
                <a:solidFill>
                  <a:srgbClr val="FF0000"/>
                </a:solidFill>
                <a:highlight>
                  <a:srgbClr val="FFFFFF"/>
                </a:highlight>
              </a:rPr>
              <a:t>waste </a:t>
            </a:r>
            <a:r>
              <a:rPr lang="en-US" sz="1900">
                <a:highlight>
                  <a:srgbClr val="FFFFFF"/>
                </a:highlight>
              </a:rPr>
              <a:t>of labor and time, developing intelligent computer vision algorithms for automatic video anomaly detection is a pressing need.</a:t>
            </a:r>
            <a:endParaRPr sz="1900">
              <a:highlight>
                <a:srgbClr val="FFFFFF"/>
              </a:highlight>
            </a:endParaRPr>
          </a:p>
          <a:p>
            <a:pPr indent="0" lvl="0" marL="0" rtl="0" algn="just">
              <a:lnSpc>
                <a:spcPct val="90000"/>
              </a:lnSpc>
              <a:spcBef>
                <a:spcPts val="1200"/>
              </a:spcBef>
              <a:spcAft>
                <a:spcPts val="200"/>
              </a:spcAft>
              <a:buSzPct val="102418"/>
              <a:buNone/>
            </a:pPr>
            <a:r>
              <a:rPr lang="en-US" sz="1900">
                <a:highlight>
                  <a:srgbClr val="FFFFFF"/>
                </a:highlight>
              </a:rPr>
              <a:t>The </a:t>
            </a:r>
            <a:r>
              <a:rPr b="1" lang="en-US" sz="1900">
                <a:solidFill>
                  <a:srgbClr val="1C4587"/>
                </a:solidFill>
                <a:highlight>
                  <a:srgbClr val="FFFFFF"/>
                </a:highlight>
              </a:rPr>
              <a:t>goal </a:t>
            </a:r>
            <a:r>
              <a:rPr lang="en-US" sz="1900">
                <a:highlight>
                  <a:srgbClr val="FFFFFF"/>
                </a:highlight>
              </a:rPr>
              <a:t>of a practical anomaly detection system is to</a:t>
            </a:r>
            <a:r>
              <a:rPr b="1" lang="en-US" sz="1900">
                <a:highlight>
                  <a:srgbClr val="FFFFFF"/>
                </a:highlight>
              </a:rPr>
              <a:t> </a:t>
            </a:r>
            <a:r>
              <a:rPr b="1" lang="en-US" sz="1900">
                <a:solidFill>
                  <a:srgbClr val="1C4587"/>
                </a:solidFill>
                <a:highlight>
                  <a:srgbClr val="FFFFFF"/>
                </a:highlight>
              </a:rPr>
              <a:t>timely signal an activity that deviates normal patterns and identify the time window of the occurring anomaly</a:t>
            </a:r>
            <a:r>
              <a:rPr lang="en-US" sz="1900">
                <a:highlight>
                  <a:srgbClr val="FFFFFF"/>
                </a:highlight>
              </a:rPr>
              <a:t>. Therefore, anomaly detection can be considered as coarse level video understanding, which filters out anomalies from normal patterns. Once an anomaly is detected, it can further be </a:t>
            </a:r>
            <a:r>
              <a:rPr b="1" lang="en-US" sz="1900">
                <a:solidFill>
                  <a:srgbClr val="1C4587"/>
                </a:solidFill>
                <a:highlight>
                  <a:srgbClr val="FFFFFF"/>
                </a:highlight>
              </a:rPr>
              <a:t>categorized </a:t>
            </a:r>
            <a:r>
              <a:rPr lang="en-US" sz="1900">
                <a:highlight>
                  <a:srgbClr val="FFFFFF"/>
                </a:highlight>
              </a:rPr>
              <a:t>into one of the specific activities using </a:t>
            </a:r>
            <a:r>
              <a:rPr b="1" lang="en-US" sz="1900">
                <a:solidFill>
                  <a:srgbClr val="1C4587"/>
                </a:solidFill>
                <a:highlight>
                  <a:srgbClr val="FFFFFF"/>
                </a:highlight>
              </a:rPr>
              <a:t>classification techniques</a:t>
            </a:r>
            <a:r>
              <a:rPr lang="en-US" sz="1900">
                <a:highlight>
                  <a:srgbClr val="FFFFFF"/>
                </a:highlight>
              </a:rPr>
              <a:t>.</a:t>
            </a:r>
            <a:endParaRPr sz="1900">
              <a:highlight>
                <a:srgbClr val="FFFFFF"/>
              </a:highlight>
            </a:endParaRPr>
          </a:p>
        </p:txBody>
      </p:sp>
      <p:pic>
        <p:nvPicPr>
          <p:cNvPr id="205" name="Google Shape;205;g1049ea2685d_0_0"/>
          <p:cNvPicPr preferRelativeResize="0"/>
          <p:nvPr/>
        </p:nvPicPr>
        <p:blipFill rotWithShape="1">
          <a:blip r:embed="rId3">
            <a:alphaModFix/>
          </a:blip>
          <a:srcRect b="0" l="0" r="0" t="0"/>
          <a:stretch/>
        </p:blipFill>
        <p:spPr>
          <a:xfrm>
            <a:off x="7411025" y="1986875"/>
            <a:ext cx="4620301" cy="3253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0a5bbcd478_1_39"/>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2060"/>
                </a:solidFill>
              </a:rPr>
              <a:t>Convolutional LSTM based autoencoder</a:t>
            </a:r>
            <a:endParaRPr>
              <a:solidFill>
                <a:srgbClr val="002060"/>
              </a:solidFill>
            </a:endParaRPr>
          </a:p>
        </p:txBody>
      </p:sp>
      <p:pic>
        <p:nvPicPr>
          <p:cNvPr id="468" name="Google Shape;468;g10a5bbcd478_1_39"/>
          <p:cNvPicPr preferRelativeResize="0"/>
          <p:nvPr>
            <p:ph idx="1" type="body"/>
          </p:nvPr>
        </p:nvPicPr>
        <p:blipFill rotWithShape="1">
          <a:blip r:embed="rId3">
            <a:alphaModFix/>
          </a:blip>
          <a:srcRect b="0" l="0" r="0" t="0"/>
          <a:stretch/>
        </p:blipFill>
        <p:spPr>
          <a:xfrm>
            <a:off x="2802260" y="2158550"/>
            <a:ext cx="6163800" cy="4351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10a5bbcd478_1_45"/>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2060"/>
                </a:solidFill>
              </a:rPr>
              <a:t>Convolutional LSTM based autoencoder</a:t>
            </a:r>
            <a:endParaRPr>
              <a:solidFill>
                <a:srgbClr val="002060"/>
              </a:solidFill>
            </a:endParaRPr>
          </a:p>
        </p:txBody>
      </p:sp>
      <p:sp>
        <p:nvSpPr>
          <p:cNvPr id="474" name="Google Shape;474;g10a5bbcd478_1_45"/>
          <p:cNvSpPr txBox="1"/>
          <p:nvPr>
            <p:ph idx="1" type="body"/>
          </p:nvPr>
        </p:nvSpPr>
        <p:spPr>
          <a:xfrm>
            <a:off x="1024128" y="2286000"/>
            <a:ext cx="9720000" cy="40233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US" sz="1800"/>
              <a:t>Model aim to model the current output frame Xt as a function of the past p frames [Xt−1, Xt−2, ..., Xt].</a:t>
            </a:r>
            <a:endParaRPr/>
          </a:p>
          <a:p>
            <a:pPr indent="-228600" lvl="0" marL="228600" rtl="0" algn="l">
              <a:lnSpc>
                <a:spcPct val="90000"/>
              </a:lnSpc>
              <a:spcBef>
                <a:spcPts val="1000"/>
              </a:spcBef>
              <a:spcAft>
                <a:spcPts val="0"/>
              </a:spcAft>
              <a:buClr>
                <a:schemeClr val="dk1"/>
              </a:buClr>
              <a:buSzPts val="1800"/>
              <a:buChar char="●"/>
            </a:pPr>
            <a:r>
              <a:rPr lang="en-US" sz="1800"/>
              <a:t> Thisis well-known in time series analysis under auto-regressive models, where the function over the past is linear. Recurrent neural networks (RNN) model this function as a recurrence relationship, frequently involving a non-linearity such as a sigmoid function.</a:t>
            </a:r>
            <a:endParaRPr/>
          </a:p>
          <a:p>
            <a:pPr indent="-228600" lvl="0" marL="228600" rtl="0" algn="l">
              <a:lnSpc>
                <a:spcPct val="90000"/>
              </a:lnSpc>
              <a:spcBef>
                <a:spcPts val="1000"/>
              </a:spcBef>
              <a:spcAft>
                <a:spcPts val="0"/>
              </a:spcAft>
              <a:buClr>
                <a:schemeClr val="dk1"/>
              </a:buClr>
              <a:buSzPts val="1800"/>
              <a:buChar char="●"/>
            </a:pPr>
            <a:r>
              <a:rPr lang="en-US" sz="1800"/>
              <a:t> LSTM is the standard model for sequence prediction, It learns a gating function over the classical RNN architecture to prevent the vanishing gradient problem during backpropagation through time (BPTT). </a:t>
            </a:r>
            <a:endParaRPr/>
          </a:p>
          <a:p>
            <a:pPr indent="-228600" lvl="0" marL="228600" rtl="0" algn="l">
              <a:lnSpc>
                <a:spcPct val="90000"/>
              </a:lnSpc>
              <a:spcBef>
                <a:spcPts val="1000"/>
              </a:spcBef>
              <a:spcAft>
                <a:spcPts val="0"/>
              </a:spcAft>
              <a:buClr>
                <a:schemeClr val="dk1"/>
              </a:buClr>
              <a:buSzPts val="1800"/>
              <a:buChar char="●"/>
            </a:pPr>
            <a:r>
              <a:rPr lang="en-US" sz="1800"/>
              <a:t>Recently there have also been attempts to perform efficient video prediction using feed-forward convolutional networks for video prediction by minimizing the mean squared error (MSE) between predicted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10a5bbcd478_1_50"/>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Results</a:t>
            </a:r>
            <a:endParaRPr/>
          </a:p>
        </p:txBody>
      </p:sp>
      <p:pic>
        <p:nvPicPr>
          <p:cNvPr id="480" name="Google Shape;480;g10a5bbcd478_1_50"/>
          <p:cNvPicPr preferRelativeResize="0"/>
          <p:nvPr>
            <p:ph idx="1" type="body"/>
          </p:nvPr>
        </p:nvPicPr>
        <p:blipFill rotWithShape="1">
          <a:blip r:embed="rId3">
            <a:alphaModFix/>
          </a:blip>
          <a:srcRect b="0" l="0" r="0" t="0"/>
          <a:stretch/>
        </p:blipFill>
        <p:spPr>
          <a:xfrm>
            <a:off x="2667000" y="2286794"/>
            <a:ext cx="6858000" cy="3429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10a5c32a5e2_0_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86" name="Google Shape;486;g10a5c32a5e2_0_0"/>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t/>
            </a:r>
            <a:endParaRPr/>
          </a:p>
        </p:txBody>
      </p:sp>
      <p:pic>
        <p:nvPicPr>
          <p:cNvPr id="487" name="Google Shape;487;g10a5c32a5e2_0_0"/>
          <p:cNvPicPr preferRelativeResize="0"/>
          <p:nvPr/>
        </p:nvPicPr>
        <p:blipFill>
          <a:blip r:embed="rId3">
            <a:alphaModFix/>
          </a:blip>
          <a:stretch>
            <a:fillRect/>
          </a:stretch>
        </p:blipFill>
        <p:spPr>
          <a:xfrm>
            <a:off x="6872581" y="116075"/>
            <a:ext cx="5205744" cy="3373625"/>
          </a:xfrm>
          <a:prstGeom prst="rect">
            <a:avLst/>
          </a:prstGeom>
          <a:noFill/>
          <a:ln>
            <a:noFill/>
          </a:ln>
        </p:spPr>
      </p:pic>
      <p:pic>
        <p:nvPicPr>
          <p:cNvPr id="488" name="Google Shape;488;g10a5c32a5e2_0_0"/>
          <p:cNvPicPr preferRelativeResize="0"/>
          <p:nvPr/>
        </p:nvPicPr>
        <p:blipFill>
          <a:blip r:embed="rId4">
            <a:alphaModFix/>
          </a:blip>
          <a:stretch>
            <a:fillRect/>
          </a:stretch>
        </p:blipFill>
        <p:spPr>
          <a:xfrm>
            <a:off x="124450" y="116075"/>
            <a:ext cx="5205749" cy="3373625"/>
          </a:xfrm>
          <a:prstGeom prst="rect">
            <a:avLst/>
          </a:prstGeom>
          <a:noFill/>
          <a:ln>
            <a:noFill/>
          </a:ln>
        </p:spPr>
      </p:pic>
      <p:pic>
        <p:nvPicPr>
          <p:cNvPr id="489" name="Google Shape;489;g10a5c32a5e2_0_0"/>
          <p:cNvPicPr preferRelativeResize="0"/>
          <p:nvPr/>
        </p:nvPicPr>
        <p:blipFill>
          <a:blip r:embed="rId5">
            <a:alphaModFix/>
          </a:blip>
          <a:stretch>
            <a:fillRect/>
          </a:stretch>
        </p:blipFill>
        <p:spPr>
          <a:xfrm>
            <a:off x="1024125" y="3768500"/>
            <a:ext cx="9720000" cy="2454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10a5c32a5e2_1_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Detection</a:t>
            </a:r>
            <a:r>
              <a:rPr lang="en-US"/>
              <a:t> Issues</a:t>
            </a:r>
            <a:endParaRPr/>
          </a:p>
        </p:txBody>
      </p:sp>
      <p:sp>
        <p:nvSpPr>
          <p:cNvPr id="495" name="Google Shape;495;g10a5c32a5e2_1_0"/>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355600" lvl="0" marL="457200" rtl="0" algn="l">
              <a:spcBef>
                <a:spcPts val="1200"/>
              </a:spcBef>
              <a:spcAft>
                <a:spcPts val="0"/>
              </a:spcAft>
              <a:buSzPts val="2000"/>
              <a:buAutoNum type="arabicPeriod"/>
            </a:pPr>
            <a:r>
              <a:rPr lang="en-US" sz="2400"/>
              <a:t>Overfit on the </a:t>
            </a:r>
            <a:r>
              <a:rPr lang="en-US" sz="2400"/>
              <a:t>bicycle rider </a:t>
            </a:r>
            <a:r>
              <a:rPr lang="en-US" sz="2400"/>
              <a:t>in some videos and </a:t>
            </a:r>
            <a:r>
              <a:rPr lang="en-US" sz="2400"/>
              <a:t>skateboard</a:t>
            </a:r>
            <a:endParaRPr sz="2400"/>
          </a:p>
          <a:p>
            <a:pPr indent="-355600" lvl="0" marL="457200" rtl="0" algn="l">
              <a:spcBef>
                <a:spcPts val="0"/>
              </a:spcBef>
              <a:spcAft>
                <a:spcPts val="0"/>
              </a:spcAft>
              <a:buSzPts val="2000"/>
              <a:buAutoNum type="arabicPeriod"/>
            </a:pPr>
            <a:r>
              <a:rPr lang="en-US" sz="2400"/>
              <a:t>False negative for some persons </a:t>
            </a:r>
            <a:endParaRPr sz="2400"/>
          </a:p>
          <a:p>
            <a:pPr indent="-355600" lvl="0" marL="457200" rtl="0" algn="l">
              <a:spcBef>
                <a:spcPts val="0"/>
              </a:spcBef>
              <a:spcAft>
                <a:spcPts val="0"/>
              </a:spcAft>
              <a:buSzPts val="2000"/>
              <a:buAutoNum type="arabicPeriod"/>
            </a:pPr>
            <a:r>
              <a:rPr lang="en-US" sz="2400"/>
              <a:t>there are some </a:t>
            </a:r>
            <a:r>
              <a:rPr lang="en-US" sz="2400"/>
              <a:t>skipping</a:t>
            </a:r>
            <a:r>
              <a:rPr lang="en-US" sz="2400"/>
              <a:t> </a:t>
            </a:r>
            <a:r>
              <a:rPr lang="en-US" sz="2400"/>
              <a:t>anomaly </a:t>
            </a:r>
            <a:r>
              <a:rPr lang="en-US" sz="2400"/>
              <a:t>frames</a:t>
            </a:r>
            <a:endParaRPr sz="2400"/>
          </a:p>
          <a:p>
            <a:pPr indent="-355600" lvl="0" marL="457200" rtl="0" algn="l">
              <a:spcBef>
                <a:spcPts val="0"/>
              </a:spcBef>
              <a:spcAft>
                <a:spcPts val="0"/>
              </a:spcAft>
              <a:buSzPts val="2000"/>
              <a:buAutoNum type="arabicPeriod"/>
            </a:pPr>
            <a:r>
              <a:rPr lang="en-US" sz="2400"/>
              <a:t>low accuracy over all frames for this </a:t>
            </a:r>
            <a:r>
              <a:rPr lang="en-US" sz="2400"/>
              <a:t>example</a:t>
            </a:r>
            <a:r>
              <a:rPr lang="en-US" sz="2400"/>
              <a:t> was 11.4</a:t>
            </a:r>
            <a:endParaRPr sz="2400"/>
          </a:p>
          <a:p>
            <a:pPr indent="-355600" lvl="0" marL="457200" rtl="0" algn="l">
              <a:spcBef>
                <a:spcPts val="0"/>
              </a:spcBef>
              <a:spcAft>
                <a:spcPts val="0"/>
              </a:spcAft>
              <a:buSzPts val="2000"/>
              <a:buAutoNum type="arabicPeriod"/>
            </a:pPr>
            <a:r>
              <a:rPr lang="en-US" sz="2400"/>
              <a:t>not all ground truth are correct </a:t>
            </a:r>
            <a:endParaRPr sz="2400"/>
          </a:p>
          <a:p>
            <a:pPr indent="0" lvl="0" marL="0" rtl="0" algn="l">
              <a:spcBef>
                <a:spcPts val="1200"/>
              </a:spcBef>
              <a:spcAft>
                <a:spcPts val="0"/>
              </a:spcAft>
              <a:buNone/>
            </a:pPr>
            <a:r>
              <a:t/>
            </a:r>
            <a:endParaRPr sz="2400"/>
          </a:p>
        </p:txBody>
      </p:sp>
      <p:pic>
        <p:nvPicPr>
          <p:cNvPr id="496" name="Google Shape;496;g10a5c32a5e2_1_0"/>
          <p:cNvPicPr preferRelativeResize="0"/>
          <p:nvPr/>
        </p:nvPicPr>
        <p:blipFill>
          <a:blip r:embed="rId3">
            <a:alphaModFix/>
          </a:blip>
          <a:stretch>
            <a:fillRect/>
          </a:stretch>
        </p:blipFill>
        <p:spPr>
          <a:xfrm>
            <a:off x="5935000" y="3772350"/>
            <a:ext cx="4114800" cy="274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10a5bbcd524_2_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Localization</a:t>
            </a:r>
            <a:endParaRPr/>
          </a:p>
        </p:txBody>
      </p:sp>
      <p:pic>
        <p:nvPicPr>
          <p:cNvPr id="502" name="Google Shape;502;g10a5bbcd524_2_75"/>
          <p:cNvPicPr preferRelativeResize="0"/>
          <p:nvPr>
            <p:ph idx="1" type="body"/>
          </p:nvPr>
        </p:nvPicPr>
        <p:blipFill rotWithShape="1">
          <a:blip r:embed="rId3">
            <a:alphaModFix/>
          </a:blip>
          <a:srcRect b="0" l="0" r="0" t="0"/>
          <a:stretch/>
        </p:blipFill>
        <p:spPr>
          <a:xfrm>
            <a:off x="4038600" y="2629694"/>
            <a:ext cx="4114800" cy="274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10a5bbcd478_1_60"/>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Generative Adversarial Networks(GANs)</a:t>
            </a:r>
            <a:endParaRPr/>
          </a:p>
        </p:txBody>
      </p:sp>
      <p:sp>
        <p:nvSpPr>
          <p:cNvPr id="508" name="Google Shape;508;g10a5bbcd478_1_60"/>
          <p:cNvSpPr txBox="1"/>
          <p:nvPr>
            <p:ph idx="1" type="body"/>
          </p:nvPr>
        </p:nvSpPr>
        <p:spPr>
          <a:xfrm>
            <a:off x="1024128" y="2286000"/>
            <a:ext cx="9720000" cy="40233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Generative modeling is an unsupervised learning task in machine learning that involves automatically discovering and learning the regularities or patterns in input data in such a way that the model can be used to generate or output new examples that plausibly could have been drawn from the original dataset.</a:t>
            </a:r>
            <a:endParaRPr/>
          </a:p>
          <a:p>
            <a:pPr indent="-228600" lvl="0" marL="228600" rtl="0" algn="l">
              <a:lnSpc>
                <a:spcPct val="90000"/>
              </a:lnSpc>
              <a:spcBef>
                <a:spcPts val="1000"/>
              </a:spcBef>
              <a:spcAft>
                <a:spcPts val="0"/>
              </a:spcAft>
              <a:buClr>
                <a:schemeClr val="dk1"/>
              </a:buClr>
              <a:buSzPts val="2800"/>
              <a:buChar char="●"/>
            </a:pPr>
            <a:r>
              <a:rPr lang="en-US"/>
              <a:t>System of two neural networks competing against each other in a zero-sum game framework.</a:t>
            </a:r>
            <a:endParaRPr/>
          </a:p>
          <a:p>
            <a:pPr indent="-228600" lvl="0" marL="228600" rtl="0" algn="l">
              <a:lnSpc>
                <a:spcPct val="90000"/>
              </a:lnSpc>
              <a:spcBef>
                <a:spcPts val="1000"/>
              </a:spcBef>
              <a:spcAft>
                <a:spcPts val="0"/>
              </a:spcAft>
              <a:buClr>
                <a:schemeClr val="dk1"/>
              </a:buClr>
              <a:buSzPts val="2800"/>
              <a:buChar char="●"/>
            </a:pPr>
            <a:r>
              <a:rPr lang="en-US"/>
              <a:t>Can learn to draw samples from a model that is similar to data that we give them.</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10a5bbcd478_1_65"/>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GANs</a:t>
            </a:r>
            <a:endParaRPr/>
          </a:p>
        </p:txBody>
      </p:sp>
      <p:pic>
        <p:nvPicPr>
          <p:cNvPr id="514" name="Google Shape;514;g10a5bbcd478_1_65"/>
          <p:cNvPicPr preferRelativeResize="0"/>
          <p:nvPr>
            <p:ph idx="1" type="body"/>
          </p:nvPr>
        </p:nvPicPr>
        <p:blipFill rotWithShape="1">
          <a:blip r:embed="rId3">
            <a:alphaModFix/>
          </a:blip>
          <a:srcRect b="0" l="0" r="0" t="0"/>
          <a:stretch/>
        </p:blipFill>
        <p:spPr>
          <a:xfrm>
            <a:off x="6253136" y="2280413"/>
            <a:ext cx="5181600" cy="2642100"/>
          </a:xfrm>
          <a:prstGeom prst="rect">
            <a:avLst/>
          </a:prstGeom>
          <a:noFill/>
          <a:ln>
            <a:noFill/>
          </a:ln>
        </p:spPr>
      </p:pic>
      <p:sp>
        <p:nvSpPr>
          <p:cNvPr id="515" name="Google Shape;515;g10a5bbcd478_1_65"/>
          <p:cNvSpPr txBox="1"/>
          <p:nvPr>
            <p:ph idx="2" type="body"/>
          </p:nvPr>
        </p:nvSpPr>
        <p:spPr>
          <a:xfrm>
            <a:off x="817000" y="2017281"/>
            <a:ext cx="5181600" cy="43512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27272"/>
              <a:buChar char=" "/>
            </a:pPr>
            <a:r>
              <a:rPr lang="en-US"/>
              <a:t>GANs are a clever way of training a generative model by framing the problem as a supervised learning problem with two sub-models: the generator model that we train to generate new examples, and the discriminator model that tries to classify examples as either real (from the domain) or fake (generated). The two models are trained together in a zero-sum game, adversarial, until the discriminator model is fooled about half the time, meaning the generator model is generating plausible examples.</a:t>
            </a:r>
            <a:endParaRPr/>
          </a:p>
          <a:p>
            <a:pPr indent="-77470" lvl="0" marL="228600" rtl="0" algn="l">
              <a:lnSpc>
                <a:spcPct val="90000"/>
              </a:lnSpc>
              <a:spcBef>
                <a:spcPts val="1000"/>
              </a:spcBef>
              <a:spcAft>
                <a:spcPts val="0"/>
              </a:spcAft>
              <a:buClr>
                <a:schemeClr val="dk1"/>
              </a:buClr>
              <a:buSzPct val="127272"/>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g10a5bbcd478_1_71"/>
          <p:cNvPicPr preferRelativeResize="0"/>
          <p:nvPr>
            <p:ph idx="1" type="body"/>
          </p:nvPr>
        </p:nvPicPr>
        <p:blipFill rotWithShape="1">
          <a:blip r:embed="rId3">
            <a:alphaModFix/>
          </a:blip>
          <a:srcRect b="0" l="0" r="0" t="0"/>
          <a:stretch/>
        </p:blipFill>
        <p:spPr>
          <a:xfrm>
            <a:off x="903112" y="383822"/>
            <a:ext cx="10148710" cy="579314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10a5bbcd478_1_76"/>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Conditional Generative Adversarial Networks (CGAN)</a:t>
            </a:r>
            <a:endParaRPr/>
          </a:p>
        </p:txBody>
      </p:sp>
      <p:sp>
        <p:nvSpPr>
          <p:cNvPr id="527" name="Google Shape;527;g10a5bbcd478_1_76"/>
          <p:cNvSpPr txBox="1"/>
          <p:nvPr>
            <p:ph idx="1" type="body"/>
          </p:nvPr>
        </p:nvSpPr>
        <p:spPr>
          <a:xfrm>
            <a:off x="1024128" y="2286000"/>
            <a:ext cx="9720000" cy="40233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 cGANs, a conditional setting is applied, meaning that both the generator and discriminator are conditioned on some sort of auxiliary information (such as class labels or data) from other modalities. As a result, the ideal model can learn multi-modal mapping from inputs to outputs by being fed with different contextual information.</a:t>
            </a:r>
            <a:endParaRPr/>
          </a:p>
          <a:p>
            <a:pPr indent="-228600" lvl="0" marL="228600" rtl="0" algn="l">
              <a:lnSpc>
                <a:spcPct val="90000"/>
              </a:lnSpc>
              <a:spcBef>
                <a:spcPts val="1000"/>
              </a:spcBef>
              <a:spcAft>
                <a:spcPts val="0"/>
              </a:spcAft>
              <a:buClr>
                <a:schemeClr val="dk1"/>
              </a:buClr>
              <a:buSzPts val="2800"/>
              <a:buChar char="●"/>
            </a:pPr>
            <a:r>
              <a:rPr lang="en-US"/>
              <a:t>cGANs are not strictly unsupervised learning algorithms because they require labeled data as input to the additional layer.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049ea2685d_0_9"/>
          <p:cNvSpPr txBox="1"/>
          <p:nvPr>
            <p:ph type="title"/>
          </p:nvPr>
        </p:nvSpPr>
        <p:spPr>
          <a:xfrm>
            <a:off x="1024125" y="585224"/>
            <a:ext cx="9720000" cy="12765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sz="4800">
                <a:solidFill>
                  <a:srgbClr val="002060"/>
                </a:solidFill>
              </a:rPr>
              <a:t>Challenges</a:t>
            </a:r>
            <a:endParaRPr/>
          </a:p>
        </p:txBody>
      </p:sp>
      <p:sp>
        <p:nvSpPr>
          <p:cNvPr id="211" name="Google Shape;211;g1049ea2685d_0_9"/>
          <p:cNvSpPr txBox="1"/>
          <p:nvPr>
            <p:ph idx="1" type="body"/>
          </p:nvPr>
        </p:nvSpPr>
        <p:spPr>
          <a:xfrm>
            <a:off x="930353" y="2018100"/>
            <a:ext cx="9720000" cy="4023300"/>
          </a:xfrm>
          <a:prstGeom prst="rect">
            <a:avLst/>
          </a:prstGeom>
          <a:noFill/>
          <a:ln>
            <a:noFill/>
          </a:ln>
        </p:spPr>
        <p:txBody>
          <a:bodyPr anchorCtr="0" anchor="t" bIns="45700" lIns="45700" spcFirstLastPara="1" rIns="45700" wrap="square" tIns="45700">
            <a:normAutofit fontScale="77500" lnSpcReduction="20000"/>
          </a:bodyPr>
          <a:lstStyle/>
          <a:p>
            <a:pPr indent="0" lvl="0" marL="0" rtl="0" algn="l">
              <a:lnSpc>
                <a:spcPct val="90000"/>
              </a:lnSpc>
              <a:spcBef>
                <a:spcPts val="1200"/>
              </a:spcBef>
              <a:spcAft>
                <a:spcPts val="0"/>
              </a:spcAft>
              <a:buSzPct val="81818"/>
              <a:buNone/>
            </a:pPr>
            <a:r>
              <a:rPr lang="en-US">
                <a:solidFill>
                  <a:srgbClr val="1C4587"/>
                </a:solidFill>
              </a:rPr>
              <a:t>T</a:t>
            </a:r>
            <a:r>
              <a:rPr lang="en-US">
                <a:solidFill>
                  <a:srgbClr val="1C4587"/>
                </a:solidFill>
              </a:rPr>
              <a:t>he task of joint anomaly detection and classification is challenging due to</a:t>
            </a:r>
            <a:r>
              <a:rPr lang="en-US"/>
              <a:t> :</a:t>
            </a:r>
            <a:br>
              <a:rPr lang="en-US"/>
            </a:br>
            <a:endParaRPr/>
          </a:p>
          <a:p>
            <a:pPr indent="-317182" lvl="0" marL="457200" rtl="0" algn="l">
              <a:lnSpc>
                <a:spcPct val="90000"/>
              </a:lnSpc>
              <a:spcBef>
                <a:spcPts val="1200"/>
              </a:spcBef>
              <a:spcAft>
                <a:spcPts val="0"/>
              </a:spcAft>
              <a:buClr>
                <a:schemeClr val="dk1"/>
              </a:buClr>
              <a:buSzPct val="81818"/>
              <a:buAutoNum type="arabicPeriod"/>
            </a:pPr>
            <a:r>
              <a:rPr lang="en-US"/>
              <a:t> </a:t>
            </a:r>
            <a:r>
              <a:rPr lang="en-US"/>
              <a:t>Unavailability of large corpus of </a:t>
            </a:r>
            <a:r>
              <a:rPr b="1" lang="en-US">
                <a:solidFill>
                  <a:srgbClr val="1C4587"/>
                </a:solidFill>
              </a:rPr>
              <a:t>annotated </a:t>
            </a:r>
            <a:r>
              <a:rPr lang="en-US"/>
              <a:t>data for learning a wide variety of normal and anomaly patterns.</a:t>
            </a:r>
            <a:endParaRPr/>
          </a:p>
          <a:p>
            <a:pPr indent="-317182" lvl="0" marL="457200" rtl="0" algn="l">
              <a:lnSpc>
                <a:spcPct val="90000"/>
              </a:lnSpc>
              <a:spcBef>
                <a:spcPts val="0"/>
              </a:spcBef>
              <a:spcAft>
                <a:spcPts val="0"/>
              </a:spcAft>
              <a:buClr>
                <a:schemeClr val="dk1"/>
              </a:buClr>
              <a:buSzPct val="81818"/>
              <a:buAutoNum type="arabicPeriod"/>
            </a:pPr>
            <a:r>
              <a:rPr lang="en-US"/>
              <a:t>The traits of anomaly activities such as abuse, stealing, shoplifting, shooting, and robbery differ in their temporal extent.</a:t>
            </a:r>
            <a:endParaRPr/>
          </a:p>
          <a:p>
            <a:pPr indent="-317182" lvl="0" marL="457200" rtl="0" algn="l">
              <a:lnSpc>
                <a:spcPct val="90000"/>
              </a:lnSpc>
              <a:spcBef>
                <a:spcPts val="0"/>
              </a:spcBef>
              <a:spcAft>
                <a:spcPts val="0"/>
              </a:spcAft>
              <a:buClr>
                <a:schemeClr val="dk1"/>
              </a:buClr>
              <a:buSzPct val="81818"/>
              <a:buAutoNum type="arabicPeriod"/>
            </a:pPr>
            <a:r>
              <a:rPr lang="en-US"/>
              <a:t>It is very difficult or impossible to define a normal event which takes all possible normal patterns/behaviors into account . </a:t>
            </a:r>
            <a:endParaRPr/>
          </a:p>
          <a:p>
            <a:pPr indent="-317182" lvl="0" marL="457200" rtl="0" algn="l">
              <a:lnSpc>
                <a:spcPct val="90000"/>
              </a:lnSpc>
              <a:spcBef>
                <a:spcPts val="0"/>
              </a:spcBef>
              <a:spcAft>
                <a:spcPts val="0"/>
              </a:spcAft>
              <a:buClr>
                <a:schemeClr val="dk1"/>
              </a:buClr>
              <a:buSzPct val="81818"/>
              <a:buAutoNum type="arabicPeriod"/>
            </a:pPr>
            <a:r>
              <a:rPr lang="en-US"/>
              <a:t>The boundary between normal and anomalous behaviors is often ambiguous. In addition, under realistic conditions, the same behavior could be a normal or an anomalous behavior under different conditions. </a:t>
            </a:r>
            <a:endParaRPr/>
          </a:p>
          <a:p>
            <a:pPr indent="-317182" lvl="0" marL="457200" rtl="0" algn="l">
              <a:lnSpc>
                <a:spcPct val="90000"/>
              </a:lnSpc>
              <a:spcBef>
                <a:spcPts val="0"/>
              </a:spcBef>
              <a:spcAft>
                <a:spcPts val="0"/>
              </a:spcAft>
              <a:buClr>
                <a:schemeClr val="dk1"/>
              </a:buClr>
              <a:buSzPct val="81818"/>
              <a:buAutoNum type="arabicPeriod"/>
            </a:pPr>
            <a:r>
              <a:rPr lang="en-US"/>
              <a:t>Computation complexity: </a:t>
            </a:r>
            <a:r>
              <a:rPr lang="en-US"/>
              <a:t>Datasets are heavy, and models are resource-consuming require dedicated GPUs and computing nodes to achieve high results.</a:t>
            </a:r>
            <a:endParaRPr/>
          </a:p>
          <a:p>
            <a:pPr indent="0" lvl="0" marL="0" rtl="0" algn="l">
              <a:lnSpc>
                <a:spcPct val="90000"/>
              </a:lnSpc>
              <a:spcBef>
                <a:spcPts val="1200"/>
              </a:spcBef>
              <a:spcAft>
                <a:spcPts val="0"/>
              </a:spcAft>
              <a:buSzPct val="81818"/>
              <a:buNone/>
            </a:pPr>
            <a:br>
              <a:rPr lang="en-US"/>
            </a:br>
            <a:r>
              <a:rPr lang="en-US"/>
              <a:t>One of the great solutions to tackle this problem by using anomaly detection algorithm using </a:t>
            </a:r>
            <a:r>
              <a:rPr lang="en-US">
                <a:solidFill>
                  <a:srgbClr val="1C4587"/>
                </a:solidFill>
              </a:rPr>
              <a:t>weakly labeled training videos</a:t>
            </a:r>
            <a:r>
              <a:rPr lang="en-US"/>
              <a:t>. That is we only know the video-level labels, i.e. a video is normal or contains anomaly somewhere, but we do not know where.</a:t>
            </a:r>
            <a:endParaRPr/>
          </a:p>
          <a:p>
            <a:pPr indent="0" lvl="0" marL="0" rtl="0" algn="l">
              <a:lnSpc>
                <a:spcPct val="90000"/>
              </a:lnSpc>
              <a:spcBef>
                <a:spcPts val="1200"/>
              </a:spcBef>
              <a:spcAft>
                <a:spcPts val="200"/>
              </a:spcAft>
              <a:buSzPct val="81818"/>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10a5bbcd478_1_81"/>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Conditional Generative Adversarial Networks (CGAN)</a:t>
            </a:r>
            <a:endParaRPr/>
          </a:p>
        </p:txBody>
      </p:sp>
      <p:pic>
        <p:nvPicPr>
          <p:cNvPr id="533" name="Google Shape;533;g10a5bbcd478_1_81"/>
          <p:cNvPicPr preferRelativeResize="0"/>
          <p:nvPr>
            <p:ph idx="1" type="body"/>
          </p:nvPr>
        </p:nvPicPr>
        <p:blipFill rotWithShape="1">
          <a:blip r:embed="rId3">
            <a:alphaModFix/>
          </a:blip>
          <a:srcRect b="0" l="0" r="0" t="0"/>
          <a:stretch/>
        </p:blipFill>
        <p:spPr>
          <a:xfrm>
            <a:off x="838200" y="2020711"/>
            <a:ext cx="5181600" cy="4156251"/>
          </a:xfrm>
          <a:prstGeom prst="rect">
            <a:avLst/>
          </a:prstGeom>
          <a:noFill/>
          <a:ln>
            <a:noFill/>
          </a:ln>
        </p:spPr>
      </p:pic>
      <p:sp>
        <p:nvSpPr>
          <p:cNvPr id="534" name="Google Shape;534;g10a5bbcd478_1_81"/>
          <p:cNvSpPr txBox="1"/>
          <p:nvPr>
            <p:ph idx="2" type="body"/>
          </p:nvPr>
        </p:nvSpPr>
        <p:spPr>
          <a:xfrm>
            <a:off x="5989320" y="2286000"/>
            <a:ext cx="4755000" cy="40233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
            </a:pPr>
            <a:r>
              <a:rPr lang="en-US"/>
              <a:t>We will use a conditional GAN with AutoEncoder to identify the anomaly .</a:t>
            </a:r>
            <a:endParaRPr/>
          </a:p>
        </p:txBody>
      </p:sp>
      <p:pic>
        <p:nvPicPr>
          <p:cNvPr id="535" name="Google Shape;535;g10a5bbcd478_1_81"/>
          <p:cNvPicPr preferRelativeResize="0"/>
          <p:nvPr/>
        </p:nvPicPr>
        <p:blipFill rotWithShape="1">
          <a:blip r:embed="rId4">
            <a:alphaModFix/>
          </a:blip>
          <a:srcRect b="0" l="0" r="0" t="0"/>
          <a:stretch/>
        </p:blipFill>
        <p:spPr>
          <a:xfrm>
            <a:off x="6357407" y="3525458"/>
            <a:ext cx="4018843" cy="238195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10a5bbcd478_1_88"/>
          <p:cNvSpPr txBox="1"/>
          <p:nvPr>
            <p:ph type="title"/>
          </p:nvPr>
        </p:nvSpPr>
        <p:spPr>
          <a:xfrm>
            <a:off x="838200" y="681036"/>
            <a:ext cx="10515600" cy="6284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88000"/>
              <a:buFont typeface="Calibri"/>
              <a:buNone/>
            </a:pPr>
            <a:r>
              <a:rPr lang="en-US"/>
              <a:t>Conditional Generative Adversarial Networks (CGAN) </a:t>
            </a:r>
            <a:br>
              <a:rPr lang="en-US"/>
            </a:br>
            <a:endParaRPr/>
          </a:p>
        </p:txBody>
      </p:sp>
      <p:sp>
        <p:nvSpPr>
          <p:cNvPr id="541" name="Google Shape;541;g10a5bbcd478_1_88"/>
          <p:cNvSpPr txBox="1"/>
          <p:nvPr>
            <p:ph idx="1" type="body"/>
          </p:nvPr>
        </p:nvSpPr>
        <p:spPr>
          <a:xfrm>
            <a:off x="838200" y="1501422"/>
            <a:ext cx="10515600" cy="4675541"/>
          </a:xfrm>
          <a:prstGeom prst="rect">
            <a:avLst/>
          </a:prstGeom>
          <a:blipFill rotWithShape="1">
            <a:blip r:embed="rId3">
              <a:alphaModFix/>
            </a:blip>
            <a:stretch>
              <a:fillRect b="0" l="-404" r="-461" t="-1172"/>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
            </a:pPr>
            <a:r>
              <a:rPr lang="en-US"/>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10a5bbcd478_0_1"/>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Classifier</a:t>
            </a:r>
            <a:endParaRPr/>
          </a:p>
        </p:txBody>
      </p:sp>
      <p:sp>
        <p:nvSpPr>
          <p:cNvPr id="547" name="Google Shape;547;g10a5bbcd478_0_1"/>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From the encoding part of the autoencoder we can use the bottleneck as a feature vector for this frame events, and taking the majority of the labels to be the classification output for this video</a:t>
            </a:r>
            <a:endParaRPr/>
          </a:p>
          <a:p>
            <a:pPr indent="0" lvl="0" marL="0" rtl="0" algn="l">
              <a:spcBef>
                <a:spcPts val="1200"/>
              </a:spcBef>
              <a:spcAft>
                <a:spcPts val="0"/>
              </a:spcAft>
              <a:buNone/>
            </a:pPr>
            <a:r>
              <a:rPr lang="en-US"/>
              <a:t>Combining the encoder </a:t>
            </a:r>
            <a:r>
              <a:rPr lang="en-US"/>
              <a:t>layers</a:t>
            </a:r>
            <a:r>
              <a:rPr lang="en-US"/>
              <a:t> and disable the training part of it, with adding more layers and softmax for the events will enable us to classify the video.</a:t>
            </a:r>
            <a:endParaRPr/>
          </a:p>
          <a:p>
            <a:pPr indent="0" lvl="0" marL="0" rtl="0" algn="l">
              <a:spcBef>
                <a:spcPts val="1200"/>
              </a:spcBef>
              <a:spcAft>
                <a:spcPts val="0"/>
              </a:spcAft>
              <a:buNone/>
            </a:pPr>
            <a:r>
              <a:rPr lang="en-US"/>
              <a:t>But as we can see this classifier depend on it representer (Encoder) so, we need to make sure first the Autoencoder reached to lowest </a:t>
            </a:r>
            <a:r>
              <a:rPr lang="en-US"/>
              <a:t>loss</a:t>
            </a:r>
            <a:r>
              <a:rPr lang="en-US"/>
              <a:t> as </a:t>
            </a:r>
            <a:r>
              <a:rPr lang="en-US"/>
              <a:t>possible, to have a good accuracy.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0a5bbcd524_0_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BUT..</a:t>
            </a:r>
            <a:endParaRPr/>
          </a:p>
        </p:txBody>
      </p:sp>
      <p:sp>
        <p:nvSpPr>
          <p:cNvPr id="553" name="Google Shape;553;g10a5bbcd524_0_0"/>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Time and performance was the problem</a:t>
            </a:r>
            <a:endParaRPr/>
          </a:p>
          <a:p>
            <a:pPr indent="0" lvl="0" marL="0" rtl="0" algn="l">
              <a:spcBef>
                <a:spcPts val="1200"/>
              </a:spcBef>
              <a:spcAft>
                <a:spcPts val="0"/>
              </a:spcAft>
              <a:buNone/>
            </a:pPr>
            <a:r>
              <a:rPr lang="en-US"/>
              <a:t>like</a:t>
            </a:r>
            <a:endParaRPr/>
          </a:p>
          <a:p>
            <a:pPr indent="-342900" lvl="0" marL="914400" rtl="0" algn="l">
              <a:spcBef>
                <a:spcPts val="1200"/>
              </a:spcBef>
              <a:spcAft>
                <a:spcPts val="0"/>
              </a:spcAft>
              <a:buSzPts val="1800"/>
              <a:buChar char="●"/>
            </a:pPr>
            <a:r>
              <a:rPr lang="en-US"/>
              <a:t>R</a:t>
            </a:r>
            <a:r>
              <a:rPr lang="en-US"/>
              <a:t>unning</a:t>
            </a:r>
            <a:r>
              <a:rPr lang="en-US"/>
              <a:t> the models with 256x256x3 frame size and </a:t>
            </a:r>
            <a:r>
              <a:rPr lang="en-US"/>
              <a:t>sequence</a:t>
            </a:r>
            <a:r>
              <a:rPr lang="en-US"/>
              <a:t> 16 frame on tesla GPU for one epoch give us 17h for just one epoch.</a:t>
            </a:r>
            <a:endParaRPr/>
          </a:p>
          <a:p>
            <a:pPr indent="-342900" lvl="0" marL="914400" rtl="0" algn="l">
              <a:spcBef>
                <a:spcPts val="0"/>
              </a:spcBef>
              <a:spcAft>
                <a:spcPts val="0"/>
              </a:spcAft>
              <a:buSzPts val="1800"/>
              <a:buChar char="●"/>
            </a:pPr>
            <a:r>
              <a:rPr lang="en-US"/>
              <a:t>Feeding the model with just one video still consume +13 GB memory and the R</a:t>
            </a:r>
            <a:r>
              <a:rPr lang="en-US"/>
              <a:t>unning</a:t>
            </a:r>
            <a:r>
              <a:rPr lang="en-US"/>
              <a:t> keep </a:t>
            </a:r>
            <a:r>
              <a:rPr lang="en-US"/>
              <a:t>stopping</a:t>
            </a:r>
            <a:r>
              <a:rPr lang="en-US"/>
              <a:t>.</a:t>
            </a:r>
            <a:endParaRPr/>
          </a:p>
          <a:p>
            <a:pPr indent="-342900" lvl="0" marL="914400" rtl="0" algn="l">
              <a:spcBef>
                <a:spcPts val="0"/>
              </a:spcBef>
              <a:spcAft>
                <a:spcPts val="0"/>
              </a:spcAft>
              <a:buSzPts val="1800"/>
              <a:buChar char="●"/>
            </a:pPr>
            <a:r>
              <a:rPr lang="en-US"/>
              <a:t>Some videos was so big like 1GB and converting it to npz with </a:t>
            </a:r>
            <a:r>
              <a:rPr lang="en-US"/>
              <a:t>overlapping</a:t>
            </a:r>
            <a:r>
              <a:rPr lang="en-US"/>
              <a:t> need space above 19GB hard disk.</a:t>
            </a:r>
            <a:endParaRPr/>
          </a:p>
          <a:p>
            <a:pPr indent="-342900" lvl="0" marL="914400" rtl="0" algn="l">
              <a:spcBef>
                <a:spcPts val="0"/>
              </a:spcBef>
              <a:spcAft>
                <a:spcPts val="0"/>
              </a:spcAft>
              <a:buSzPts val="1800"/>
              <a:buChar char="●"/>
            </a:pPr>
            <a:r>
              <a:rPr lang="en-US"/>
              <a:t>And if we follow the idea of converting on the run this will consume more time.</a:t>
            </a:r>
            <a:endParaRPr/>
          </a:p>
          <a:p>
            <a:pPr indent="-342900" lvl="0" marL="914400" rtl="0" algn="l">
              <a:spcBef>
                <a:spcPts val="0"/>
              </a:spcBef>
              <a:spcAft>
                <a:spcPts val="0"/>
              </a:spcAft>
              <a:buSzPts val="1800"/>
              <a:buChar char="●"/>
            </a:pPr>
            <a:r>
              <a:rPr lang="en-US"/>
              <a:t>And gan it self need more times epoch to train</a:t>
            </a:r>
            <a:endParaRPr/>
          </a:p>
          <a:p>
            <a:pPr indent="0" lvl="0" marL="0" rtl="0" algn="l">
              <a:spcBef>
                <a:spcPts val="12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10a5bbcd524_0_15"/>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59" name="Google Shape;559;g10a5bbcd524_0_15"/>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t/>
            </a:r>
            <a:endParaRPr/>
          </a:p>
        </p:txBody>
      </p:sp>
      <p:pic>
        <p:nvPicPr>
          <p:cNvPr id="560" name="Google Shape;560;g10a5bbcd524_0_15"/>
          <p:cNvPicPr preferRelativeResize="0"/>
          <p:nvPr/>
        </p:nvPicPr>
        <p:blipFill>
          <a:blip r:embed="rId3">
            <a:alphaModFix/>
          </a:blip>
          <a:stretch>
            <a:fillRect/>
          </a:stretch>
        </p:blipFill>
        <p:spPr>
          <a:xfrm>
            <a:off x="532850" y="585225"/>
            <a:ext cx="5099476" cy="2729300"/>
          </a:xfrm>
          <a:prstGeom prst="rect">
            <a:avLst/>
          </a:prstGeom>
          <a:noFill/>
          <a:ln>
            <a:noFill/>
          </a:ln>
        </p:spPr>
      </p:pic>
      <p:pic>
        <p:nvPicPr>
          <p:cNvPr id="561" name="Google Shape;561;g10a5bbcd524_0_15"/>
          <p:cNvPicPr preferRelativeResize="0"/>
          <p:nvPr/>
        </p:nvPicPr>
        <p:blipFill>
          <a:blip r:embed="rId4">
            <a:alphaModFix/>
          </a:blip>
          <a:stretch>
            <a:fillRect/>
          </a:stretch>
        </p:blipFill>
        <p:spPr>
          <a:xfrm>
            <a:off x="6146442" y="585225"/>
            <a:ext cx="5290755" cy="2729300"/>
          </a:xfrm>
          <a:prstGeom prst="rect">
            <a:avLst/>
          </a:prstGeom>
          <a:noFill/>
          <a:ln>
            <a:noFill/>
          </a:ln>
        </p:spPr>
      </p:pic>
      <p:pic>
        <p:nvPicPr>
          <p:cNvPr id="562" name="Google Shape;562;g10a5bbcd524_0_15"/>
          <p:cNvPicPr preferRelativeResize="0"/>
          <p:nvPr/>
        </p:nvPicPr>
        <p:blipFill>
          <a:blip r:embed="rId5">
            <a:alphaModFix/>
          </a:blip>
          <a:stretch>
            <a:fillRect/>
          </a:stretch>
        </p:blipFill>
        <p:spPr>
          <a:xfrm>
            <a:off x="3587031" y="3580000"/>
            <a:ext cx="5017932" cy="2729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10a5bbcd524_0_1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BUT… We never give up</a:t>
            </a:r>
            <a:endParaRPr/>
          </a:p>
        </p:txBody>
      </p:sp>
      <p:sp>
        <p:nvSpPr>
          <p:cNvPr id="568" name="Google Shape;568;g10a5bbcd524_0_10"/>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using SlowFast from Facebook AI Research</a:t>
            </a:r>
            <a:endParaRPr/>
          </a:p>
          <a:p>
            <a:pPr indent="0" lvl="0" marL="0" rtl="0" algn="l">
              <a:spcBef>
                <a:spcPts val="1200"/>
              </a:spcBef>
              <a:spcAft>
                <a:spcPts val="0"/>
              </a:spcAft>
              <a:buNone/>
            </a:pPr>
            <a:r>
              <a:rPr lang="en-US"/>
              <a:t>SlowFast networks can be described as a single stream architecture that operates at two d</a:t>
            </a:r>
            <a:r>
              <a:rPr lang="en-US"/>
              <a:t>ifferent framerates a Slow pathway and a Fast pathway.</a:t>
            </a:r>
            <a:endParaRPr/>
          </a:p>
          <a:p>
            <a:pPr indent="0" lvl="0" marL="0" rtl="0" algn="l">
              <a:spcBef>
                <a:spcPts val="1200"/>
              </a:spcBef>
              <a:spcAft>
                <a:spcPts val="0"/>
              </a:spcAft>
              <a:buNone/>
            </a:pPr>
            <a:r>
              <a:rPr lang="en-US"/>
              <a:t>T</a:t>
            </a:r>
            <a:r>
              <a:rPr lang="en-US"/>
              <a:t>he use of two parallel convolution neural networks (CNNs) on the same video segment </a:t>
            </a:r>
            <a:endParaRPr/>
          </a:p>
          <a:p>
            <a:pPr indent="0" lvl="0" marL="0" rtl="0" algn="l">
              <a:spcBef>
                <a:spcPts val="1200"/>
              </a:spcBef>
              <a:spcAft>
                <a:spcPts val="0"/>
              </a:spcAft>
              <a:buNone/>
            </a:pPr>
            <a:r>
              <a:rPr lang="en-US"/>
              <a:t>The authors observe that frames in video scenes usually contain two distinct parts — static areas in the frame which don’t change at all or change slowly, and dynamic areas which indicate something important that is currently going on.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10a5c32a5e2_0_15"/>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lnSpc>
                <a:spcPct val="90000"/>
              </a:lnSpc>
              <a:spcBef>
                <a:spcPts val="1200"/>
              </a:spcBef>
              <a:spcAft>
                <a:spcPts val="0"/>
              </a:spcAft>
              <a:buClr>
                <a:schemeClr val="dk1"/>
              </a:buClr>
              <a:buSzPts val="1100"/>
              <a:buFont typeface="Arial"/>
              <a:buNone/>
            </a:pPr>
            <a:r>
              <a:rPr lang="en-US">
                <a:solidFill>
                  <a:schemeClr val="dk1"/>
                </a:solidFill>
              </a:rPr>
              <a:t>SlowFast</a:t>
            </a:r>
            <a:endParaRPr>
              <a:solidFill>
                <a:schemeClr val="dk1"/>
              </a:solidFill>
            </a:endParaRPr>
          </a:p>
        </p:txBody>
      </p:sp>
      <p:sp>
        <p:nvSpPr>
          <p:cNvPr id="574" name="Google Shape;574;g10a5c32a5e2_0_15"/>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U</a:t>
            </a:r>
            <a:r>
              <a:rPr lang="en-US"/>
              <a:t>ses a slow, high-definition CNN (Fast pathway) to analyze the static content of a video while running in parallel a fast, low-definition CNN (Slow pathway) whose goal is to analyze the dynamic content of a video. </a:t>
            </a:r>
            <a:endParaRPr/>
          </a:p>
          <a:p>
            <a:pPr indent="0" lvl="0" marL="0" rtl="0" algn="l">
              <a:spcBef>
                <a:spcPts val="1200"/>
              </a:spcBef>
              <a:spcAft>
                <a:spcPts val="0"/>
              </a:spcAft>
              <a:buNone/>
            </a:pPr>
            <a:r>
              <a:rPr lang="en-US"/>
              <a:t>The technique is partially inspired by the retinal ganglion in primates, in which 80% of the cells (P-cells) operate at low temporal frequency and recognize fine details, and ~20% of the cells (M-cells) operate at high temporal frequency and are responsive to swift changes. Similarly, in SlowFast the compute cost of the Slow pathway is 4x larger than that of the Fast pathway</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10a5c32a5e2_0_61"/>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SlowFast</a:t>
            </a:r>
            <a:endParaRPr/>
          </a:p>
        </p:txBody>
      </p:sp>
      <p:sp>
        <p:nvSpPr>
          <p:cNvPr id="580" name="Google Shape;580;g10a5c32a5e2_0_61"/>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t/>
            </a:r>
            <a:endParaRPr/>
          </a:p>
        </p:txBody>
      </p:sp>
      <p:pic>
        <p:nvPicPr>
          <p:cNvPr id="581" name="Google Shape;581;g10a5c32a5e2_0_61"/>
          <p:cNvPicPr preferRelativeResize="0"/>
          <p:nvPr/>
        </p:nvPicPr>
        <p:blipFill>
          <a:blip r:embed="rId3">
            <a:alphaModFix/>
          </a:blip>
          <a:stretch>
            <a:fillRect/>
          </a:stretch>
        </p:blipFill>
        <p:spPr>
          <a:xfrm>
            <a:off x="1024125" y="2285999"/>
            <a:ext cx="9720000" cy="4046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0a5c32a5e2_0_21"/>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SlowFast</a:t>
            </a:r>
            <a:endParaRPr/>
          </a:p>
        </p:txBody>
      </p:sp>
      <p:sp>
        <p:nvSpPr>
          <p:cNvPr id="587" name="Google Shape;587;g10a5c32a5e2_0_21"/>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lnSpcReduction="20000"/>
          </a:bodyPr>
          <a:lstStyle/>
          <a:p>
            <a:pPr indent="0" lvl="0" marL="0" rtl="0" algn="l">
              <a:spcBef>
                <a:spcPts val="1200"/>
              </a:spcBef>
              <a:spcAft>
                <a:spcPts val="0"/>
              </a:spcAft>
              <a:buClr>
                <a:schemeClr val="dk1"/>
              </a:buClr>
              <a:buSzPts val="1100"/>
              <a:buFont typeface="Arial"/>
              <a:buNone/>
            </a:pPr>
            <a:r>
              <a:rPr lang="en-US"/>
              <a:t>Both the Slow and Fast pathways use a 3D ResNet model, capturing several frames at once and running 3D convolution operations on them.</a:t>
            </a:r>
            <a:endParaRPr/>
          </a:p>
          <a:p>
            <a:pPr indent="0" lvl="0" marL="0" rtl="0" algn="l">
              <a:spcBef>
                <a:spcPts val="1200"/>
              </a:spcBef>
              <a:spcAft>
                <a:spcPts val="0"/>
              </a:spcAft>
              <a:buNone/>
            </a:pPr>
            <a:r>
              <a:rPr lang="en-US"/>
              <a:t>The Slow pathway uses a large temporal stride (i.e. number of frames skipped per second) τ, typically set at 16, allowing for approximately 2 sampled frames per second. </a:t>
            </a:r>
            <a:endParaRPr/>
          </a:p>
          <a:p>
            <a:pPr indent="0" lvl="0" marL="0" rtl="0" algn="l">
              <a:spcBef>
                <a:spcPts val="1200"/>
              </a:spcBef>
              <a:spcAft>
                <a:spcPts val="0"/>
              </a:spcAft>
              <a:buNone/>
            </a:pPr>
            <a:r>
              <a:rPr lang="en-US"/>
              <a:t>The Fast pathway uses a much smaller temporal stride τ/α, with α typically set at 8, allowing for 15 frames per second. </a:t>
            </a:r>
            <a:endParaRPr/>
          </a:p>
          <a:p>
            <a:pPr indent="0" lvl="0" marL="0" rtl="0" algn="l">
              <a:spcBef>
                <a:spcPts val="1200"/>
              </a:spcBef>
              <a:spcAft>
                <a:spcPts val="0"/>
              </a:spcAft>
              <a:buNone/>
            </a:pPr>
            <a:r>
              <a:rPr lang="en-US"/>
              <a:t>The Fast pathway is kept lightweight by using a significantly smaller channel size (i.e. convolution width; number of filters used), typically set at ⅛ of the Slow channel size.</a:t>
            </a:r>
            <a:endParaRPr/>
          </a:p>
          <a:p>
            <a:pPr indent="0" lvl="0" marL="0" rtl="0" algn="l">
              <a:spcBef>
                <a:spcPts val="1200"/>
              </a:spcBef>
              <a:spcAft>
                <a:spcPts val="0"/>
              </a:spcAft>
              <a:buNone/>
            </a:pPr>
            <a:r>
              <a:rPr lang="en-US"/>
              <a:t>The channel size of the Fast pathway is marked as β. </a:t>
            </a:r>
            <a:endParaRPr/>
          </a:p>
          <a:p>
            <a:pPr indent="0" lvl="0" marL="0" rtl="0" algn="l">
              <a:spcBef>
                <a:spcPts val="1200"/>
              </a:spcBef>
              <a:spcAft>
                <a:spcPts val="0"/>
              </a:spcAft>
              <a:buNone/>
            </a:pPr>
            <a:r>
              <a:rPr lang="en-US"/>
              <a:t>The consequence of the smaller channel size is that the Fast pathway requires 4x less compute than the Slow pathway despite having a higher temporal frequency.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10a5c32a5e2_0_67"/>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593" name="Google Shape;593;g10a5c32a5e2_0_67"/>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t/>
            </a:r>
            <a:endParaRPr/>
          </a:p>
        </p:txBody>
      </p:sp>
      <p:pic>
        <p:nvPicPr>
          <p:cNvPr id="594" name="Google Shape;594;g10a5c32a5e2_0_67"/>
          <p:cNvPicPr preferRelativeResize="0"/>
          <p:nvPr/>
        </p:nvPicPr>
        <p:blipFill>
          <a:blip r:embed="rId3">
            <a:alphaModFix/>
          </a:blip>
          <a:stretch>
            <a:fillRect/>
          </a:stretch>
        </p:blipFill>
        <p:spPr>
          <a:xfrm>
            <a:off x="1103400" y="585225"/>
            <a:ext cx="9596200" cy="605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0b42876f65_0_9"/>
          <p:cNvSpPr txBox="1"/>
          <p:nvPr>
            <p:ph type="title"/>
          </p:nvPr>
        </p:nvSpPr>
        <p:spPr>
          <a:xfrm>
            <a:off x="841753" y="5051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800">
                <a:solidFill>
                  <a:srgbClr val="002060"/>
                </a:solidFill>
              </a:rPr>
              <a:t>Objectives</a:t>
            </a:r>
            <a:endParaRPr sz="4800">
              <a:solidFill>
                <a:srgbClr val="002060"/>
              </a:solidFill>
            </a:endParaRPr>
          </a:p>
        </p:txBody>
      </p:sp>
      <p:sp>
        <p:nvSpPr>
          <p:cNvPr id="217" name="Google Shape;217;g10b42876f65_0_9"/>
          <p:cNvSpPr/>
          <p:nvPr/>
        </p:nvSpPr>
        <p:spPr>
          <a:xfrm>
            <a:off x="1515842" y="4198584"/>
            <a:ext cx="667200" cy="648300"/>
          </a:xfrm>
          <a:prstGeom prst="ellipse">
            <a:avLst/>
          </a:prstGeom>
          <a:noFill/>
          <a:ln cap="flat" cmpd="sng" w="28575">
            <a:solidFill>
              <a:srgbClr val="C8D5E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263238"/>
                </a:solidFill>
                <a:latin typeface="Source Sans Pro"/>
                <a:ea typeface="Source Sans Pro"/>
                <a:cs typeface="Source Sans Pro"/>
                <a:sym typeface="Source Sans Pro"/>
              </a:rPr>
              <a:t>2</a:t>
            </a:r>
            <a:endParaRPr b="1" i="0" sz="2000" u="none" cap="none" strike="noStrike">
              <a:solidFill>
                <a:srgbClr val="263238"/>
              </a:solidFill>
              <a:latin typeface="Source Sans Pro"/>
              <a:ea typeface="Source Sans Pro"/>
              <a:cs typeface="Source Sans Pro"/>
              <a:sym typeface="Source Sans Pro"/>
            </a:endParaRPr>
          </a:p>
        </p:txBody>
      </p:sp>
      <p:sp>
        <p:nvSpPr>
          <p:cNvPr id="218" name="Google Shape;218;g10b42876f65_0_9"/>
          <p:cNvSpPr/>
          <p:nvPr/>
        </p:nvSpPr>
        <p:spPr>
          <a:xfrm>
            <a:off x="1515842" y="3101695"/>
            <a:ext cx="667200" cy="648300"/>
          </a:xfrm>
          <a:prstGeom prst="ellipse">
            <a:avLst/>
          </a:prstGeom>
          <a:noFill/>
          <a:ln cap="flat" cmpd="sng" w="28575">
            <a:solidFill>
              <a:srgbClr val="C8D5E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263238"/>
                </a:solidFill>
                <a:latin typeface="Source Sans Pro"/>
                <a:ea typeface="Source Sans Pro"/>
                <a:cs typeface="Source Sans Pro"/>
                <a:sym typeface="Source Sans Pro"/>
              </a:rPr>
              <a:t>1</a:t>
            </a:r>
            <a:endParaRPr b="1" i="0" sz="2000" u="none" cap="none" strike="noStrike">
              <a:solidFill>
                <a:srgbClr val="263238"/>
              </a:solidFill>
              <a:latin typeface="Source Sans Pro"/>
              <a:ea typeface="Source Sans Pro"/>
              <a:cs typeface="Source Sans Pro"/>
              <a:sym typeface="Source Sans Pro"/>
            </a:endParaRPr>
          </a:p>
        </p:txBody>
      </p:sp>
      <p:sp>
        <p:nvSpPr>
          <p:cNvPr id="219" name="Google Shape;219;g10b42876f65_0_9"/>
          <p:cNvSpPr/>
          <p:nvPr/>
        </p:nvSpPr>
        <p:spPr>
          <a:xfrm>
            <a:off x="1515842" y="5295473"/>
            <a:ext cx="667200" cy="648300"/>
          </a:xfrm>
          <a:prstGeom prst="ellipse">
            <a:avLst/>
          </a:prstGeom>
          <a:noFill/>
          <a:ln cap="flat" cmpd="sng" w="28575">
            <a:solidFill>
              <a:srgbClr val="C8D5E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263238"/>
                </a:solidFill>
                <a:latin typeface="Source Sans Pro"/>
                <a:ea typeface="Source Sans Pro"/>
                <a:cs typeface="Source Sans Pro"/>
                <a:sym typeface="Source Sans Pro"/>
              </a:rPr>
              <a:t>3</a:t>
            </a:r>
            <a:endParaRPr b="1" i="0" sz="2000" u="none" cap="none" strike="noStrike">
              <a:solidFill>
                <a:srgbClr val="263238"/>
              </a:solidFill>
              <a:latin typeface="Source Sans Pro"/>
              <a:ea typeface="Source Sans Pro"/>
              <a:cs typeface="Source Sans Pro"/>
              <a:sym typeface="Source Sans Pro"/>
            </a:endParaRPr>
          </a:p>
        </p:txBody>
      </p:sp>
      <p:cxnSp>
        <p:nvCxnSpPr>
          <p:cNvPr id="220" name="Google Shape;220;g10b42876f65_0_9"/>
          <p:cNvCxnSpPr>
            <a:endCxn id="218" idx="0"/>
          </p:cNvCxnSpPr>
          <p:nvPr/>
        </p:nvCxnSpPr>
        <p:spPr>
          <a:xfrm>
            <a:off x="959342" y="2465695"/>
            <a:ext cx="890100" cy="636000"/>
          </a:xfrm>
          <a:prstGeom prst="curvedConnector2">
            <a:avLst/>
          </a:prstGeom>
          <a:noFill/>
          <a:ln cap="flat" cmpd="sng" w="9525">
            <a:solidFill>
              <a:srgbClr val="C8D5E4"/>
            </a:solidFill>
            <a:prstDash val="solid"/>
            <a:round/>
            <a:headEnd len="sm" w="sm" type="none"/>
            <a:tailEnd len="sm" w="sm" type="none"/>
          </a:ln>
        </p:spPr>
      </p:cxnSp>
      <p:cxnSp>
        <p:nvCxnSpPr>
          <p:cNvPr id="221" name="Google Shape;221;g10b42876f65_0_9"/>
          <p:cNvCxnSpPr>
            <a:stCxn id="219" idx="4"/>
          </p:cNvCxnSpPr>
          <p:nvPr/>
        </p:nvCxnSpPr>
        <p:spPr>
          <a:xfrm rot="5400000">
            <a:off x="1009892" y="5775623"/>
            <a:ext cx="671400" cy="1007700"/>
          </a:xfrm>
          <a:prstGeom prst="curvedConnector2">
            <a:avLst/>
          </a:prstGeom>
          <a:noFill/>
          <a:ln cap="flat" cmpd="sng" w="9525">
            <a:solidFill>
              <a:srgbClr val="C8D5E4"/>
            </a:solidFill>
            <a:prstDash val="solid"/>
            <a:round/>
            <a:headEnd len="sm" w="sm" type="none"/>
            <a:tailEnd len="sm" w="sm" type="none"/>
          </a:ln>
        </p:spPr>
      </p:cxnSp>
      <p:cxnSp>
        <p:nvCxnSpPr>
          <p:cNvPr id="222" name="Google Shape;222;g10b42876f65_0_9"/>
          <p:cNvCxnSpPr/>
          <p:nvPr/>
        </p:nvCxnSpPr>
        <p:spPr>
          <a:xfrm>
            <a:off x="1849377" y="3750104"/>
            <a:ext cx="0" cy="448500"/>
          </a:xfrm>
          <a:prstGeom prst="straightConnector1">
            <a:avLst/>
          </a:prstGeom>
          <a:noFill/>
          <a:ln cap="flat" cmpd="sng" w="9525">
            <a:solidFill>
              <a:srgbClr val="C8D5E4"/>
            </a:solidFill>
            <a:prstDash val="solid"/>
            <a:round/>
            <a:headEnd len="sm" w="sm" type="none"/>
            <a:tailEnd len="sm" w="sm" type="none"/>
          </a:ln>
        </p:spPr>
      </p:cxnSp>
      <p:cxnSp>
        <p:nvCxnSpPr>
          <p:cNvPr id="223" name="Google Shape;223;g10b42876f65_0_9"/>
          <p:cNvCxnSpPr/>
          <p:nvPr/>
        </p:nvCxnSpPr>
        <p:spPr>
          <a:xfrm>
            <a:off x="1912702" y="4846879"/>
            <a:ext cx="0" cy="448500"/>
          </a:xfrm>
          <a:prstGeom prst="straightConnector1">
            <a:avLst/>
          </a:prstGeom>
          <a:noFill/>
          <a:ln cap="flat" cmpd="sng" w="9525">
            <a:solidFill>
              <a:srgbClr val="C8D5E4"/>
            </a:solidFill>
            <a:prstDash val="solid"/>
            <a:round/>
            <a:headEnd len="sm" w="sm" type="none"/>
            <a:tailEnd len="sm" w="sm" type="none"/>
          </a:ln>
        </p:spPr>
      </p:cxnSp>
      <p:sp>
        <p:nvSpPr>
          <p:cNvPr id="224" name="Google Shape;224;g10b42876f65_0_9"/>
          <p:cNvSpPr txBox="1"/>
          <p:nvPr/>
        </p:nvSpPr>
        <p:spPr>
          <a:xfrm>
            <a:off x="2430200" y="2905650"/>
            <a:ext cx="8623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222222"/>
                </a:solidFill>
                <a:highlight>
                  <a:srgbClr val="FFFFFF"/>
                </a:highlight>
                <a:latin typeface="Twentieth Century"/>
                <a:ea typeface="Twentieth Century"/>
                <a:cs typeface="Twentieth Century"/>
                <a:sym typeface="Twentieth Century"/>
              </a:rPr>
              <a:t>Using Computer vision concepts &amp; deep learning techniques to </a:t>
            </a:r>
            <a:r>
              <a:rPr lang="en-US" sz="2800">
                <a:solidFill>
                  <a:srgbClr val="222222"/>
                </a:solidFill>
                <a:highlight>
                  <a:srgbClr val="FFFFFF"/>
                </a:highlight>
                <a:latin typeface="Twentieth Century"/>
                <a:ea typeface="Twentieth Century"/>
                <a:cs typeface="Twentieth Century"/>
                <a:sym typeface="Twentieth Century"/>
              </a:rPr>
              <a:t>detect and recognize anomalies efficiently.</a:t>
            </a:r>
            <a:endParaRPr sz="2800">
              <a:latin typeface="Twentieth Century"/>
              <a:ea typeface="Twentieth Century"/>
              <a:cs typeface="Twentieth Century"/>
              <a:sym typeface="Twentieth Century"/>
            </a:endParaRPr>
          </a:p>
        </p:txBody>
      </p:sp>
      <p:sp>
        <p:nvSpPr>
          <p:cNvPr id="225" name="Google Shape;225;g10b42876f65_0_9"/>
          <p:cNvSpPr txBox="1"/>
          <p:nvPr/>
        </p:nvSpPr>
        <p:spPr>
          <a:xfrm>
            <a:off x="2430200" y="3999375"/>
            <a:ext cx="815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263238"/>
                </a:solidFill>
                <a:latin typeface="Twentieth Century"/>
                <a:ea typeface="Twentieth Century"/>
                <a:cs typeface="Twentieth Century"/>
                <a:sym typeface="Twentieth Century"/>
              </a:rPr>
              <a:t>keep a high performance suitable for near real time processing on videos.</a:t>
            </a:r>
            <a:endParaRPr sz="2800">
              <a:solidFill>
                <a:schemeClr val="dk1"/>
              </a:solidFill>
              <a:latin typeface="Twentieth Century"/>
              <a:ea typeface="Twentieth Century"/>
              <a:cs typeface="Twentieth Century"/>
              <a:sym typeface="Twentieth Century"/>
            </a:endParaRPr>
          </a:p>
        </p:txBody>
      </p:sp>
      <p:sp>
        <p:nvSpPr>
          <p:cNvPr id="226" name="Google Shape;226;g10b42876f65_0_9"/>
          <p:cNvSpPr txBox="1"/>
          <p:nvPr/>
        </p:nvSpPr>
        <p:spPr>
          <a:xfrm>
            <a:off x="2412450" y="5211300"/>
            <a:ext cx="736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800">
                <a:solidFill>
                  <a:srgbClr val="263238"/>
                </a:solidFill>
                <a:latin typeface="Twentieth Century"/>
                <a:ea typeface="Twentieth Century"/>
                <a:cs typeface="Twentieth Century"/>
                <a:sym typeface="Twentieth Century"/>
              </a:rPr>
              <a:t>Localization :given a frame/image the model should extract the location of all humans</a:t>
            </a:r>
            <a:endParaRPr sz="2800">
              <a:solidFill>
                <a:srgbClr val="263238"/>
              </a:solidFill>
              <a:latin typeface="Twentieth Century"/>
              <a:ea typeface="Twentieth Century"/>
              <a:cs typeface="Twentieth Century"/>
              <a:sym typeface="Twentieth Century"/>
            </a:endParaRPr>
          </a:p>
          <a:p>
            <a:pPr indent="0" lvl="0" marL="0" rtl="0" algn="l">
              <a:spcBef>
                <a:spcPts val="0"/>
              </a:spcBef>
              <a:spcAft>
                <a:spcPts val="0"/>
              </a:spcAft>
              <a:buNone/>
            </a:pPr>
            <a:r>
              <a:t/>
            </a:r>
            <a:endParaRPr sz="2800">
              <a:solidFill>
                <a:srgbClr val="263238"/>
              </a:solidFill>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10a5c32a5e2_0_74"/>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lnSpc>
                <a:spcPct val="90000"/>
              </a:lnSpc>
              <a:spcBef>
                <a:spcPts val="1200"/>
              </a:spcBef>
              <a:spcAft>
                <a:spcPts val="0"/>
              </a:spcAft>
              <a:buNone/>
            </a:pPr>
            <a:r>
              <a:rPr lang="en-US">
                <a:solidFill>
                  <a:schemeClr val="dk1"/>
                </a:solidFill>
              </a:rPr>
              <a:t>Lateral Connections</a:t>
            </a:r>
            <a:endParaRPr/>
          </a:p>
        </p:txBody>
      </p:sp>
      <p:sp>
        <p:nvSpPr>
          <p:cNvPr id="600" name="Google Shape;600;g10a5c32a5e2_0_74"/>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t/>
            </a:r>
            <a:endParaRPr/>
          </a:p>
        </p:txBody>
      </p:sp>
      <p:pic>
        <p:nvPicPr>
          <p:cNvPr id="601" name="Google Shape;601;g10a5c32a5e2_0_74"/>
          <p:cNvPicPr preferRelativeResize="0"/>
          <p:nvPr/>
        </p:nvPicPr>
        <p:blipFill>
          <a:blip r:embed="rId3">
            <a:alphaModFix/>
          </a:blip>
          <a:stretch>
            <a:fillRect/>
          </a:stretch>
        </p:blipFill>
        <p:spPr>
          <a:xfrm>
            <a:off x="1024125" y="2286000"/>
            <a:ext cx="9720000" cy="40233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10a5c32a5e2_0_86"/>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lnSpc>
                <a:spcPct val="90000"/>
              </a:lnSpc>
              <a:spcBef>
                <a:spcPts val="1200"/>
              </a:spcBef>
              <a:spcAft>
                <a:spcPts val="0"/>
              </a:spcAft>
              <a:buNone/>
            </a:pPr>
            <a:r>
              <a:rPr lang="en-US">
                <a:solidFill>
                  <a:schemeClr val="dk1"/>
                </a:solidFill>
              </a:rPr>
              <a:t>Lateral Connections</a:t>
            </a:r>
            <a:endParaRPr>
              <a:solidFill>
                <a:schemeClr val="dk1"/>
              </a:solidFill>
            </a:endParaRPr>
          </a:p>
        </p:txBody>
      </p:sp>
      <p:sp>
        <p:nvSpPr>
          <p:cNvPr id="607" name="Google Shape;607;g10a5c32a5e2_0_86"/>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As shown in the visual illustration, data from the Fast pathway is fed into the Slow pathway via lateral connections throughout the network, allowing the Slow pathway to become aware of the results from the Fast pathway. The shape of a single data sample is different between the two pathways (Fast is {αT, S², βC} while Slow is {T, S², αβC}), requiring SlowFast to perform data transformation on the results of the Fast pathway, which is then fused into the Slow pathway by summation or concatenation.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10a5c32a5e2_0_8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lnSpc>
                <a:spcPct val="90000"/>
              </a:lnSpc>
              <a:spcBef>
                <a:spcPts val="1200"/>
              </a:spcBef>
              <a:spcAft>
                <a:spcPts val="0"/>
              </a:spcAft>
              <a:buClr>
                <a:schemeClr val="dk1"/>
              </a:buClr>
              <a:buSzPts val="1100"/>
              <a:buFont typeface="Arial"/>
              <a:buNone/>
            </a:pPr>
            <a:r>
              <a:rPr lang="en-US">
                <a:solidFill>
                  <a:schemeClr val="dk1"/>
                </a:solidFill>
              </a:rPr>
              <a:t>Lateral Connections data transformation</a:t>
            </a:r>
            <a:endParaRPr/>
          </a:p>
        </p:txBody>
      </p:sp>
      <p:sp>
        <p:nvSpPr>
          <p:cNvPr id="613" name="Google Shape;613;g10a5c32a5e2_0_80"/>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There are</a:t>
            </a:r>
            <a:r>
              <a:rPr lang="en-US"/>
              <a:t>three techniques for data transformation, with the third one proving in practice to be the most effective:</a:t>
            </a:r>
            <a:endParaRPr/>
          </a:p>
          <a:p>
            <a:pPr indent="-342900" lvl="0" marL="457200" rtl="0" algn="l">
              <a:spcBef>
                <a:spcPts val="1200"/>
              </a:spcBef>
              <a:spcAft>
                <a:spcPts val="0"/>
              </a:spcAft>
              <a:buSzPts val="1800"/>
              <a:buAutoNum type="arabicPeriod"/>
            </a:pPr>
            <a:r>
              <a:rPr lang="en-US"/>
              <a:t>Time-to-channel: Reshaping and transposing {αT, S², βC} into {T , S², αβC}, meaning packing all α frames into the channels of one frame.</a:t>
            </a:r>
            <a:endParaRPr/>
          </a:p>
          <a:p>
            <a:pPr indent="-342900" lvl="0" marL="457200" rtl="0" algn="l">
              <a:spcBef>
                <a:spcPts val="0"/>
              </a:spcBef>
              <a:spcAft>
                <a:spcPts val="0"/>
              </a:spcAft>
              <a:buSzPts val="1800"/>
              <a:buAutoNum type="arabicPeriod"/>
            </a:pPr>
            <a:r>
              <a:rPr lang="en-US"/>
              <a:t>Time-strided sampling: Simply sampling one out of every α frames, so {αT , S², βC} becomes {T , S², βC}.</a:t>
            </a:r>
            <a:endParaRPr/>
          </a:p>
          <a:p>
            <a:pPr indent="-342900" lvl="0" marL="457200" rtl="0" algn="l">
              <a:spcBef>
                <a:spcPts val="0"/>
              </a:spcBef>
              <a:spcAft>
                <a:spcPts val="0"/>
              </a:spcAft>
              <a:buSzPts val="1800"/>
              <a:buAutoNum type="arabicPeriod"/>
            </a:pPr>
            <a:r>
              <a:rPr lang="en-US"/>
              <a:t>Time-strided convolution: Performing a 3D convolution of a 5×12 kernel with 2βC output channels and stride = α.</a:t>
            </a:r>
            <a:endParaRPr/>
          </a:p>
          <a:p>
            <a:pPr indent="0" lvl="0" marL="0" rtl="0" algn="l">
              <a:spcBef>
                <a:spcPts val="1200"/>
              </a:spcBef>
              <a:spcAft>
                <a:spcPts val="0"/>
              </a:spcAft>
              <a:buNone/>
            </a:pPr>
            <a:r>
              <a:rPr lang="en-US"/>
              <a:t>the researchers found that bidirectional lateral connections, i.e. also feeding the Slow pathway into the Fast pathway, do not improve performance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10a5c32a5e2_0_96"/>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lnSpc>
                <a:spcPct val="90000"/>
              </a:lnSpc>
              <a:spcBef>
                <a:spcPts val="1200"/>
              </a:spcBef>
              <a:spcAft>
                <a:spcPts val="0"/>
              </a:spcAft>
              <a:buNone/>
            </a:pPr>
            <a:r>
              <a:rPr lang="en-US">
                <a:solidFill>
                  <a:schemeClr val="dk1"/>
                </a:solidFill>
              </a:rPr>
              <a:t>Combining the pathways</a:t>
            </a:r>
            <a:endParaRPr/>
          </a:p>
        </p:txBody>
      </p:sp>
      <p:sp>
        <p:nvSpPr>
          <p:cNvPr id="619" name="Google Shape;619;g10a5c32a5e2_0_96"/>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.At the end of each pathway, SlowFast performs Global Average Pooling, a standard operation intended to reduce dimensionality. It then concatenates the results of the two pathways and inserts the concatenated result into a fully connected classification layer which uses Softmax to classify which action is taking place in the image.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0a5c32a5e2_2_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Slowfast On Abnormal Events</a:t>
            </a:r>
            <a:endParaRPr/>
          </a:p>
        </p:txBody>
      </p:sp>
      <p:sp>
        <p:nvSpPr>
          <p:cNvPr id="625" name="Google Shape;625;g10a5c32a5e2_2_0"/>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By applying the Slowfast model on our dataset with this configrations </a:t>
            </a:r>
            <a:endParaRPr/>
          </a:p>
          <a:p>
            <a:pPr indent="-342900" lvl="0" marL="457200" rtl="0" algn="l">
              <a:spcBef>
                <a:spcPts val="1200"/>
              </a:spcBef>
              <a:spcAft>
                <a:spcPts val="0"/>
              </a:spcAft>
              <a:buSzPts val="1800"/>
              <a:buAutoNum type="arabicPeriod"/>
            </a:pPr>
            <a:r>
              <a:rPr lang="en-US"/>
              <a:t>j</a:t>
            </a:r>
            <a:r>
              <a:rPr lang="en-US"/>
              <a:t>ust</a:t>
            </a:r>
            <a:r>
              <a:rPr lang="en-US"/>
              <a:t> 10 images from each sample video</a:t>
            </a:r>
            <a:endParaRPr/>
          </a:p>
          <a:p>
            <a:pPr indent="-342900" lvl="0" marL="457200" rtl="0" algn="l">
              <a:spcBef>
                <a:spcPts val="0"/>
              </a:spcBef>
              <a:spcAft>
                <a:spcPts val="0"/>
              </a:spcAft>
              <a:buSzPts val="1800"/>
              <a:buAutoNum type="arabicPeriod"/>
            </a:pPr>
            <a:r>
              <a:rPr lang="en-US"/>
              <a:t>frame size 128x128x3</a:t>
            </a:r>
            <a:endParaRPr/>
          </a:p>
          <a:p>
            <a:pPr indent="-342900" lvl="0" marL="457200" rtl="0" algn="l">
              <a:spcBef>
                <a:spcPts val="0"/>
              </a:spcBef>
              <a:spcAft>
                <a:spcPts val="0"/>
              </a:spcAft>
              <a:buSzPts val="1800"/>
              <a:buAutoNum type="arabicPeriod"/>
            </a:pPr>
            <a:r>
              <a:rPr lang="en-US"/>
              <a:t>only on 4 categories</a:t>
            </a:r>
            <a:endParaRPr/>
          </a:p>
          <a:p>
            <a:pPr indent="0" lvl="0" marL="0" rtl="0" algn="l">
              <a:spcBef>
                <a:spcPts val="1200"/>
              </a:spcBef>
              <a:spcAft>
                <a:spcPts val="0"/>
              </a:spcAft>
              <a:buNone/>
            </a:pPr>
            <a:r>
              <a:rPr lang="en-US"/>
              <a:t>splitting</a:t>
            </a:r>
            <a:r>
              <a:rPr lang="en-US"/>
              <a:t> our 2000 sample to 0.9 train and 0.1 for test</a:t>
            </a:r>
            <a:endParaRPr/>
          </a:p>
          <a:p>
            <a:pPr indent="0" lvl="0" marL="0" rtl="0" algn="l">
              <a:spcBef>
                <a:spcPts val="1200"/>
              </a:spcBef>
              <a:spcAft>
                <a:spcPts val="0"/>
              </a:spcAft>
              <a:buNone/>
            </a:pPr>
            <a:r>
              <a:rPr lang="en-US"/>
              <a:t>we reached to:</a:t>
            </a:r>
            <a:endParaRPr/>
          </a:p>
          <a:p>
            <a:pPr indent="-342900" lvl="0" marL="457200" rtl="0" algn="l">
              <a:spcBef>
                <a:spcPts val="1200"/>
              </a:spcBef>
              <a:spcAft>
                <a:spcPts val="0"/>
              </a:spcAft>
              <a:buSzPts val="1800"/>
              <a:buChar char="●"/>
            </a:pPr>
            <a:r>
              <a:rPr lang="en-US"/>
              <a:t>98% accuracy on training </a:t>
            </a:r>
            <a:endParaRPr/>
          </a:p>
          <a:p>
            <a:pPr indent="-342900" lvl="0" marL="457200" rtl="0" algn="l">
              <a:spcBef>
                <a:spcPts val="0"/>
              </a:spcBef>
              <a:spcAft>
                <a:spcPts val="0"/>
              </a:spcAft>
              <a:buSzPts val="1800"/>
              <a:buChar char="●"/>
            </a:pPr>
            <a:r>
              <a:rPr lang="en-US"/>
              <a:t>50% accuracy on testing </a:t>
            </a:r>
            <a:endParaRPr/>
          </a:p>
          <a:p>
            <a:pPr indent="0" lvl="0" marL="0" rtl="0" algn="l">
              <a:spcBef>
                <a:spcPts val="120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10b433884e6_2_2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002060"/>
                </a:solidFill>
              </a:rPr>
              <a:t>Appendix</a:t>
            </a:r>
            <a:endParaRPr>
              <a:solidFill>
                <a:srgbClr val="00206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RETINANET</a:t>
            </a:r>
            <a:endParaRPr>
              <a:solidFill>
                <a:srgbClr val="002060"/>
              </a:solidFill>
            </a:endParaRPr>
          </a:p>
        </p:txBody>
      </p:sp>
      <p:sp>
        <p:nvSpPr>
          <p:cNvPr id="636" name="Google Shape;636;p3"/>
          <p:cNvSpPr txBox="1"/>
          <p:nvPr>
            <p:ph idx="1" type="body"/>
          </p:nvPr>
        </p:nvSpPr>
        <p:spPr>
          <a:xfrm>
            <a:off x="933148" y="1629483"/>
            <a:ext cx="9391582" cy="729328"/>
          </a:xfrm>
          <a:prstGeom prst="rect">
            <a:avLst/>
          </a:prstGeom>
          <a:noFill/>
          <a:ln>
            <a:noFill/>
          </a:ln>
        </p:spPr>
        <p:txBody>
          <a:bodyPr anchorCtr="0" anchor="t" bIns="45700" lIns="45700" spcFirstLastPara="1" rIns="45700" wrap="square" tIns="45700">
            <a:normAutofit/>
          </a:bodyPr>
          <a:lstStyle/>
          <a:p>
            <a:pPr indent="-91440" lvl="0" marL="91440" rtl="0" algn="l">
              <a:lnSpc>
                <a:spcPct val="90000"/>
              </a:lnSpc>
              <a:spcBef>
                <a:spcPts val="0"/>
              </a:spcBef>
              <a:spcAft>
                <a:spcPts val="0"/>
              </a:spcAft>
              <a:buSzPts val="1600"/>
              <a:buChar char=" "/>
            </a:pPr>
            <a:r>
              <a:rPr lang="en-US" sz="1600"/>
              <a:t>Focal Loss for Dense Object Detection</a:t>
            </a:r>
            <a:endParaRPr sz="2000"/>
          </a:p>
        </p:txBody>
      </p:sp>
      <p:sp>
        <p:nvSpPr>
          <p:cNvPr id="637" name="Google Shape;637;p3"/>
          <p:cNvSpPr txBox="1"/>
          <p:nvPr/>
        </p:nvSpPr>
        <p:spPr>
          <a:xfrm>
            <a:off x="824389" y="2244585"/>
            <a:ext cx="9391582" cy="3469369"/>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chemeClr val="accent1"/>
              </a:buClr>
              <a:buSzPts val="2000"/>
              <a:buFont typeface="Twentieth Century"/>
              <a:buNone/>
            </a:pPr>
            <a:r>
              <a:rPr b="0" i="0" lang="en-US" sz="2000" u="none" cap="none" strike="noStrike">
                <a:solidFill>
                  <a:srgbClr val="002060"/>
                </a:solidFill>
                <a:latin typeface="Montserrat"/>
                <a:ea typeface="Montserrat"/>
                <a:cs typeface="Montserrat"/>
                <a:sym typeface="Montserrat"/>
              </a:rPr>
              <a:t>Introduction</a:t>
            </a:r>
            <a:r>
              <a:rPr b="0" i="0" lang="en-US" sz="2000" u="none" cap="none" strike="noStrike">
                <a:solidFill>
                  <a:schemeClr val="dk1"/>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l">
              <a:lnSpc>
                <a:spcPct val="90000"/>
              </a:lnSpc>
              <a:spcBef>
                <a:spcPts val="1400"/>
              </a:spcBef>
              <a:spcAft>
                <a:spcPts val="0"/>
              </a:spcAft>
              <a:buClr>
                <a:schemeClr val="accent1"/>
              </a:buClr>
              <a:buSzPts val="1600"/>
              <a:buFont typeface="Twentieth Century"/>
              <a:buNone/>
            </a:pPr>
            <a:r>
              <a:rPr b="0" i="0" lang="en-US" sz="1800" u="none" cap="none" strike="noStrike">
                <a:solidFill>
                  <a:srgbClr val="222222"/>
                </a:solidFill>
                <a:latin typeface="Montserrat"/>
                <a:ea typeface="Montserrat"/>
                <a:cs typeface="Montserrat"/>
                <a:sym typeface="Montserrat"/>
              </a:rPr>
              <a:t>RetinaNet was introduced by Facebook AI Research to tackle the dense detection problem. It was needed to fill in for the imbalances and inconsistencies of the single-shot object detectors like YOLO and SSD while dealing with extreme foreground-background classes.</a:t>
            </a:r>
            <a:endParaRPr b="0" i="0" sz="1600" u="none" cap="none" strike="noStrike">
              <a:solidFill>
                <a:srgbClr val="000000"/>
              </a:solidFill>
              <a:latin typeface="Montserrat"/>
              <a:ea typeface="Montserrat"/>
              <a:cs typeface="Montserrat"/>
              <a:sym typeface="Montserrat"/>
            </a:endParaRPr>
          </a:p>
          <a:p>
            <a:pPr indent="0" lvl="0" marL="0" marR="0" rtl="0" algn="l">
              <a:lnSpc>
                <a:spcPct val="90000"/>
              </a:lnSpc>
              <a:spcBef>
                <a:spcPts val="1400"/>
              </a:spcBef>
              <a:spcAft>
                <a:spcPts val="0"/>
              </a:spcAft>
              <a:buClr>
                <a:schemeClr val="accent1"/>
              </a:buClr>
              <a:buSzPts val="1600"/>
              <a:buFont typeface="Twentieth Century"/>
              <a:buNone/>
            </a:pPr>
            <a:r>
              <a:rPr b="0" i="0" lang="en-US" sz="1800" u="none" cap="none" strike="noStrike">
                <a:solidFill>
                  <a:schemeClr val="dk1"/>
                </a:solidFill>
                <a:latin typeface="Montserrat"/>
                <a:ea typeface="Montserrat"/>
                <a:cs typeface="Montserrat"/>
                <a:sym typeface="Montserrat"/>
              </a:rPr>
              <a:t>RetinaNet has been formed by making </a:t>
            </a:r>
            <a:r>
              <a:rPr b="0" i="0" lang="en-US" sz="1800" u="none" cap="none" strike="noStrike">
                <a:solidFill>
                  <a:srgbClr val="65747C"/>
                </a:solidFill>
                <a:latin typeface="Montserrat"/>
                <a:ea typeface="Montserrat"/>
                <a:cs typeface="Montserrat"/>
                <a:sym typeface="Montserrat"/>
              </a:rPr>
              <a:t>two improvements </a:t>
            </a:r>
            <a:r>
              <a:rPr b="0" i="0" lang="en-US" sz="1800" u="none" cap="none" strike="noStrike">
                <a:solidFill>
                  <a:schemeClr val="dk1"/>
                </a:solidFill>
                <a:latin typeface="Montserrat"/>
                <a:ea typeface="Montserrat"/>
                <a:cs typeface="Montserrat"/>
                <a:sym typeface="Montserrat"/>
              </a:rPr>
              <a:t>over existing single stage object detection models - </a:t>
            </a:r>
            <a:r>
              <a:rPr b="0" i="0" lang="en-US" sz="1800" u="none" cap="none" strike="noStrike">
                <a:solidFill>
                  <a:srgbClr val="002060"/>
                </a:solidFill>
                <a:latin typeface="Montserrat"/>
                <a:ea typeface="Montserrat"/>
                <a:cs typeface="Montserrat"/>
                <a:sym typeface="Montserrat"/>
              </a:rPr>
              <a:t>Feature Pyramid Networks (FPN) [1] and Focal Loss [2]</a:t>
            </a:r>
            <a:r>
              <a:rPr b="0" i="0" lang="en-US" sz="1800" u="none" cap="none" strike="noStrike">
                <a:solidFill>
                  <a:schemeClr val="dk1"/>
                </a:solidFill>
                <a:latin typeface="Montserrat"/>
                <a:ea typeface="Montserrat"/>
                <a:cs typeface="Montserrat"/>
                <a:sym typeface="Montserrat"/>
              </a:rPr>
              <a:t>.</a:t>
            </a:r>
            <a:endParaRPr b="0" i="0" sz="1600" u="none" cap="none" strike="noStrike">
              <a:solidFill>
                <a:srgbClr val="000000"/>
              </a:solidFill>
              <a:latin typeface="Montserrat"/>
              <a:ea typeface="Montserrat"/>
              <a:cs typeface="Montserrat"/>
              <a:sym typeface="Montserrat"/>
            </a:endParaRPr>
          </a:p>
          <a:p>
            <a:pPr indent="0" lvl="0" marL="0" marR="0" rtl="0" algn="l">
              <a:lnSpc>
                <a:spcPct val="90000"/>
              </a:lnSpc>
              <a:spcBef>
                <a:spcPts val="1400"/>
              </a:spcBef>
              <a:spcAft>
                <a:spcPts val="0"/>
              </a:spcAft>
              <a:buClr>
                <a:schemeClr val="accent1"/>
              </a:buClr>
              <a:buSzPts val="1600"/>
              <a:buFont typeface="Twentieth Century"/>
              <a:buNone/>
            </a:pPr>
            <a:r>
              <a:rPr b="0" i="0" lang="en-US" sz="1800" u="none" cap="none" strike="noStrike">
                <a:solidFill>
                  <a:schemeClr val="dk1"/>
                </a:solidFill>
                <a:latin typeface="Montserrat"/>
                <a:ea typeface="Montserrat"/>
                <a:cs typeface="Montserrat"/>
                <a:sym typeface="Montserrat"/>
              </a:rPr>
              <a:t> Before diving into RetinaNet’s architecture, let's first understand FPN &amp; Focal Loss.</a:t>
            </a:r>
            <a:endParaRPr b="0" i="0" sz="22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RETINANET</a:t>
            </a:r>
            <a:endParaRPr>
              <a:solidFill>
                <a:srgbClr val="002060"/>
              </a:solidFill>
            </a:endParaRPr>
          </a:p>
        </p:txBody>
      </p:sp>
      <p:sp>
        <p:nvSpPr>
          <p:cNvPr id="643" name="Google Shape;643;p4"/>
          <p:cNvSpPr txBox="1"/>
          <p:nvPr>
            <p:ph idx="1" type="body"/>
          </p:nvPr>
        </p:nvSpPr>
        <p:spPr>
          <a:xfrm>
            <a:off x="933148" y="1629483"/>
            <a:ext cx="9391582" cy="729328"/>
          </a:xfrm>
          <a:prstGeom prst="rect">
            <a:avLst/>
          </a:prstGeom>
          <a:noFill/>
          <a:ln>
            <a:noFill/>
          </a:ln>
        </p:spPr>
        <p:txBody>
          <a:bodyPr anchorCtr="0" anchor="t" bIns="45700" lIns="45700" spcFirstLastPara="1" rIns="45700" wrap="square" tIns="45700">
            <a:normAutofit/>
          </a:bodyPr>
          <a:lstStyle/>
          <a:p>
            <a:pPr indent="-91440" lvl="0" marL="91440" rtl="0" algn="l">
              <a:lnSpc>
                <a:spcPct val="90000"/>
              </a:lnSpc>
              <a:spcBef>
                <a:spcPts val="0"/>
              </a:spcBef>
              <a:spcAft>
                <a:spcPts val="0"/>
              </a:spcAft>
              <a:buSzPts val="1600"/>
              <a:buChar char=" "/>
            </a:pPr>
            <a:r>
              <a:rPr b="1" lang="en-US" sz="1600"/>
              <a:t>Focal Loss for Dense Object Detection</a:t>
            </a:r>
            <a:endParaRPr b="1" sz="2000"/>
          </a:p>
        </p:txBody>
      </p:sp>
      <p:sp>
        <p:nvSpPr>
          <p:cNvPr id="644" name="Google Shape;644;p4"/>
          <p:cNvSpPr txBox="1"/>
          <p:nvPr/>
        </p:nvSpPr>
        <p:spPr>
          <a:xfrm>
            <a:off x="708975" y="2074501"/>
            <a:ext cx="5117100" cy="3877200"/>
          </a:xfrm>
          <a:prstGeom prst="rect">
            <a:avLst/>
          </a:prstGeom>
          <a:noFill/>
          <a:ln>
            <a:noFill/>
          </a:ln>
        </p:spPr>
        <p:txBody>
          <a:bodyPr anchorCtr="0" anchor="t" bIns="45700" lIns="45700" spcFirstLastPara="1" rIns="45700" wrap="square" tIns="45700">
            <a:normAutofit fontScale="92500" lnSpcReduction="20000"/>
          </a:bodyPr>
          <a:lstStyle/>
          <a:p>
            <a:pPr indent="-105727" lvl="0" marL="91440" marR="0" rtl="0" algn="l">
              <a:lnSpc>
                <a:spcPct val="90000"/>
              </a:lnSpc>
              <a:spcBef>
                <a:spcPts val="0"/>
              </a:spcBef>
              <a:spcAft>
                <a:spcPts val="0"/>
              </a:spcAft>
              <a:buClr>
                <a:schemeClr val="accent1"/>
              </a:buClr>
              <a:buSzPct val="100000"/>
              <a:buFont typeface="Twentieth Century"/>
              <a:buChar char=" "/>
            </a:pPr>
            <a:r>
              <a:rPr b="1" i="0" lang="en-US" sz="1800" u="none" cap="none" strike="noStrike">
                <a:solidFill>
                  <a:srgbClr val="002060"/>
                </a:solidFill>
                <a:latin typeface="Twentieth Century"/>
                <a:ea typeface="Twentieth Century"/>
                <a:cs typeface="Twentieth Century"/>
                <a:sym typeface="Twentieth Century"/>
              </a:rPr>
              <a:t>Feature Pyramid Network</a:t>
            </a:r>
            <a:endParaRPr b="1" i="0" sz="1400" u="none" cap="none" strike="noStrike">
              <a:solidFill>
                <a:srgbClr val="000000"/>
              </a:solidFill>
              <a:latin typeface="Twentieth Century"/>
              <a:ea typeface="Twentieth Century"/>
              <a:cs typeface="Twentieth Century"/>
              <a:sym typeface="Twentieth Century"/>
            </a:endParaRPr>
          </a:p>
          <a:p>
            <a:pPr indent="-91459" lvl="0" marL="91440" marR="0" rtl="0" algn="l">
              <a:lnSpc>
                <a:spcPct val="90000"/>
              </a:lnSpc>
              <a:spcBef>
                <a:spcPts val="1400"/>
              </a:spcBef>
              <a:spcAft>
                <a:spcPts val="0"/>
              </a:spcAft>
              <a:buClr>
                <a:schemeClr val="accent1"/>
              </a:buClr>
              <a:buSzPct val="100000"/>
              <a:buFont typeface="Twentieth Century"/>
              <a:buChar char=" "/>
            </a:pPr>
            <a:r>
              <a:rPr b="0" i="0" lang="en-US" sz="1716" u="none" cap="none" strike="noStrike">
                <a:solidFill>
                  <a:schemeClr val="dk1"/>
                </a:solidFill>
                <a:latin typeface="Twentieth Century"/>
                <a:ea typeface="Twentieth Century"/>
                <a:cs typeface="Twentieth Century"/>
                <a:sym typeface="Twentieth Century"/>
              </a:rPr>
              <a:t>Traditionally, in computer vision, feature image pyramids have been used to detect objects with varying scales in an image. Feature image pyramids are feature pyramids built upon image pyramids. This means one would take an image and subsample it into lower resolution and smaller size images (thus, forming a pyramid). Hand-engineered features are then extracted from each layer in the pyramid to detect the objects . This makes the pyramid scale-invariant. But, this process is compute and memory intensive. </a:t>
            </a:r>
            <a:endParaRPr b="0" i="0" sz="1716" u="none" cap="none" strike="noStrike">
              <a:solidFill>
                <a:srgbClr val="000000"/>
              </a:solidFill>
              <a:latin typeface="Twentieth Century"/>
              <a:ea typeface="Twentieth Century"/>
              <a:cs typeface="Twentieth Century"/>
              <a:sym typeface="Twentieth Century"/>
            </a:endParaRPr>
          </a:p>
          <a:p>
            <a:pPr indent="-91459" lvl="0" marL="91440" marR="0" rtl="0" algn="l">
              <a:lnSpc>
                <a:spcPct val="90000"/>
              </a:lnSpc>
              <a:spcBef>
                <a:spcPts val="1400"/>
              </a:spcBef>
              <a:spcAft>
                <a:spcPts val="0"/>
              </a:spcAft>
              <a:buClr>
                <a:schemeClr val="accent1"/>
              </a:buClr>
              <a:buSzPct val="100000"/>
              <a:buFont typeface="Twentieth Century"/>
              <a:buChar char=" "/>
            </a:pPr>
            <a:r>
              <a:rPr b="0" i="0" lang="en-US" sz="1716" u="none" cap="none" strike="noStrike">
                <a:solidFill>
                  <a:schemeClr val="dk1"/>
                </a:solidFill>
                <a:latin typeface="Twentieth Century"/>
                <a:ea typeface="Twentieth Century"/>
                <a:cs typeface="Twentieth Century"/>
                <a:sym typeface="Twentieth Century"/>
              </a:rPr>
              <a:t>With the advent of deep learning, these hand-engineered features were replaced by CNNs. Later, the pyramid itself was derived from the inherent pyramidal hierarchical structure of the CNNs. In a CNN architecture, the output size of feature maps decreases after each successive block of convolutional operations, and forms a pyramidal structure.</a:t>
            </a:r>
            <a:endParaRPr b="0" i="0" sz="1716" u="none" cap="none" strike="noStrike">
              <a:solidFill>
                <a:srgbClr val="000000"/>
              </a:solidFill>
              <a:latin typeface="Twentieth Century"/>
              <a:ea typeface="Twentieth Century"/>
              <a:cs typeface="Twentieth Century"/>
              <a:sym typeface="Twentieth Century"/>
            </a:endParaRPr>
          </a:p>
          <a:p>
            <a:pPr indent="0" lvl="0" marL="91440" marR="0" rtl="0" algn="l">
              <a:lnSpc>
                <a:spcPct val="90000"/>
              </a:lnSpc>
              <a:spcBef>
                <a:spcPts val="1400"/>
              </a:spcBef>
              <a:spcAft>
                <a:spcPts val="0"/>
              </a:spcAft>
              <a:buClr>
                <a:schemeClr val="accent1"/>
              </a:buClr>
              <a:buSzPct val="100000"/>
              <a:buFont typeface="Twentieth Century"/>
              <a:buNone/>
            </a:pPr>
            <a:r>
              <a:t/>
            </a:r>
            <a:endParaRPr b="0" i="0" sz="1800" u="none" cap="none" strike="noStrike">
              <a:solidFill>
                <a:srgbClr val="002060"/>
              </a:solidFill>
              <a:latin typeface="Twentieth Century"/>
              <a:ea typeface="Twentieth Century"/>
              <a:cs typeface="Twentieth Century"/>
              <a:sym typeface="Twentieth Century"/>
            </a:endParaRPr>
          </a:p>
        </p:txBody>
      </p:sp>
      <p:pic>
        <p:nvPicPr>
          <p:cNvPr id="645" name="Google Shape;645;p4"/>
          <p:cNvPicPr preferRelativeResize="0"/>
          <p:nvPr/>
        </p:nvPicPr>
        <p:blipFill rotWithShape="1">
          <a:blip r:embed="rId3">
            <a:alphaModFix/>
          </a:blip>
          <a:srcRect b="0" l="0" r="0" t="0"/>
          <a:stretch/>
        </p:blipFill>
        <p:spPr>
          <a:xfrm>
            <a:off x="5825979" y="2074489"/>
            <a:ext cx="6105825" cy="346936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RETINANET</a:t>
            </a:r>
            <a:endParaRPr>
              <a:solidFill>
                <a:srgbClr val="002060"/>
              </a:solidFill>
            </a:endParaRPr>
          </a:p>
        </p:txBody>
      </p:sp>
      <p:sp>
        <p:nvSpPr>
          <p:cNvPr id="651" name="Google Shape;651;p7"/>
          <p:cNvSpPr txBox="1"/>
          <p:nvPr>
            <p:ph idx="1" type="body"/>
          </p:nvPr>
        </p:nvSpPr>
        <p:spPr>
          <a:xfrm>
            <a:off x="933148" y="1629483"/>
            <a:ext cx="9391582" cy="729328"/>
          </a:xfrm>
          <a:prstGeom prst="rect">
            <a:avLst/>
          </a:prstGeom>
          <a:noFill/>
          <a:ln>
            <a:noFill/>
          </a:ln>
        </p:spPr>
        <p:txBody>
          <a:bodyPr anchorCtr="0" anchor="t" bIns="45700" lIns="45700" spcFirstLastPara="1" rIns="45700" wrap="square" tIns="45700">
            <a:normAutofit/>
          </a:bodyPr>
          <a:lstStyle/>
          <a:p>
            <a:pPr indent="-91440" lvl="0" marL="91440" rtl="0" algn="l">
              <a:lnSpc>
                <a:spcPct val="90000"/>
              </a:lnSpc>
              <a:spcBef>
                <a:spcPts val="0"/>
              </a:spcBef>
              <a:spcAft>
                <a:spcPts val="0"/>
              </a:spcAft>
              <a:buSzPts val="1600"/>
              <a:buChar char=" "/>
            </a:pPr>
            <a:r>
              <a:rPr lang="en-US" sz="1600"/>
              <a:t>Focal Loss for Dense Object Detection</a:t>
            </a:r>
            <a:endParaRPr sz="2000"/>
          </a:p>
        </p:txBody>
      </p:sp>
      <p:sp>
        <p:nvSpPr>
          <p:cNvPr id="652" name="Google Shape;652;p7"/>
          <p:cNvSpPr txBox="1"/>
          <p:nvPr/>
        </p:nvSpPr>
        <p:spPr>
          <a:xfrm>
            <a:off x="699825" y="1963375"/>
            <a:ext cx="9720000" cy="3927900"/>
          </a:xfrm>
          <a:prstGeom prst="rect">
            <a:avLst/>
          </a:prstGeom>
          <a:noFill/>
          <a:ln>
            <a:noFill/>
          </a:ln>
        </p:spPr>
        <p:txBody>
          <a:bodyPr anchorCtr="0" anchor="t" bIns="45700" lIns="45700" spcFirstLastPara="1" rIns="45700" wrap="square" tIns="45700">
            <a:normAutofit/>
          </a:bodyPr>
          <a:lstStyle/>
          <a:p>
            <a:pPr indent="-91440" lvl="0" marL="91440" marR="0" rtl="0" algn="l">
              <a:lnSpc>
                <a:spcPct val="90000"/>
              </a:lnSpc>
              <a:spcBef>
                <a:spcPts val="0"/>
              </a:spcBef>
              <a:spcAft>
                <a:spcPts val="0"/>
              </a:spcAft>
              <a:buClr>
                <a:schemeClr val="accent1"/>
              </a:buClr>
              <a:buSzPts val="1800"/>
              <a:buFont typeface="Twentieth Century"/>
              <a:buChar char=" "/>
            </a:pPr>
            <a:r>
              <a:rPr b="1" i="0" lang="en-US" sz="1800" u="none" cap="none" strike="noStrike">
                <a:solidFill>
                  <a:srgbClr val="002060"/>
                </a:solidFill>
                <a:latin typeface="Avenir"/>
                <a:ea typeface="Avenir"/>
                <a:cs typeface="Avenir"/>
                <a:sym typeface="Avenir"/>
              </a:rPr>
              <a:t>RetinaNet architecture </a:t>
            </a:r>
            <a:endParaRPr b="0" i="0" sz="1400" u="none" cap="none" strike="noStrike">
              <a:solidFill>
                <a:srgbClr val="000000"/>
              </a:solidFill>
              <a:latin typeface="Arial"/>
              <a:ea typeface="Arial"/>
              <a:cs typeface="Arial"/>
              <a:sym typeface="Arial"/>
            </a:endParaRPr>
          </a:p>
          <a:p>
            <a:pPr indent="0" lvl="0" marL="91440" marR="0" rtl="0" algn="ctr">
              <a:lnSpc>
                <a:spcPct val="90000"/>
              </a:lnSpc>
              <a:spcBef>
                <a:spcPts val="200"/>
              </a:spcBef>
              <a:spcAft>
                <a:spcPts val="0"/>
              </a:spcAft>
              <a:buClr>
                <a:schemeClr val="accent1"/>
              </a:buClr>
              <a:buSzPts val="1800"/>
              <a:buFont typeface="Twentieth Century"/>
              <a:buNone/>
            </a:pPr>
            <a:r>
              <a:t/>
            </a:r>
            <a:endParaRPr b="0" i="0" sz="1800" u="none" cap="none" strike="noStrike">
              <a:solidFill>
                <a:srgbClr val="65747C"/>
              </a:solidFill>
              <a:latin typeface="Montserrat"/>
              <a:ea typeface="Montserrat"/>
              <a:cs typeface="Montserrat"/>
              <a:sym typeface="Montserrat"/>
            </a:endParaRPr>
          </a:p>
          <a:p>
            <a:pPr indent="-91440" lvl="0" marL="91440" marR="0" rtl="0" algn="ctr">
              <a:lnSpc>
                <a:spcPct val="90000"/>
              </a:lnSpc>
              <a:spcBef>
                <a:spcPts val="0"/>
              </a:spcBef>
              <a:spcAft>
                <a:spcPts val="0"/>
              </a:spcAft>
              <a:buClr>
                <a:schemeClr val="accent1"/>
              </a:buClr>
              <a:buSzPts val="1800"/>
              <a:buFont typeface="Twentieth Century"/>
              <a:buChar char=" "/>
            </a:pPr>
            <a:r>
              <a:rPr b="0" i="0" lang="en-US" sz="1800" u="none" cap="none" strike="noStrike">
                <a:solidFill>
                  <a:srgbClr val="65747C"/>
                </a:solidFill>
                <a:latin typeface="Montserrat"/>
                <a:ea typeface="Montserrat"/>
                <a:cs typeface="Montserrat"/>
                <a:sym typeface="Montserrat"/>
              </a:rPr>
              <a:t>RetinaNet = ResNet+ FPN + Focal Loss</a:t>
            </a:r>
            <a:endParaRPr b="0" i="0" sz="1400" u="none" cap="none" strike="noStrike">
              <a:solidFill>
                <a:srgbClr val="65747C"/>
              </a:solidFill>
              <a:latin typeface="Twentieth Century"/>
              <a:ea typeface="Twentieth Century"/>
              <a:cs typeface="Twentieth Century"/>
              <a:sym typeface="Twentieth Century"/>
            </a:endParaRPr>
          </a:p>
          <a:p>
            <a:pPr indent="-91440" lvl="0" marL="91440" marR="0" rtl="0" algn="l">
              <a:lnSpc>
                <a:spcPct val="90000"/>
              </a:lnSpc>
              <a:spcBef>
                <a:spcPts val="1200"/>
              </a:spcBef>
              <a:spcAft>
                <a:spcPts val="0"/>
              </a:spcAft>
              <a:buClr>
                <a:schemeClr val="accent1"/>
              </a:buClr>
              <a:buSzPts val="1400"/>
              <a:buFont typeface="Twentieth Century"/>
              <a:buChar char=" "/>
            </a:pPr>
            <a:r>
              <a:rPr b="1" i="0" lang="en-US" sz="1400" u="none" cap="none" strike="noStrike">
                <a:solidFill>
                  <a:schemeClr val="dk1"/>
                </a:solidFill>
                <a:latin typeface="Montserrat"/>
                <a:ea typeface="Montserrat"/>
                <a:cs typeface="Montserrat"/>
                <a:sym typeface="Montserrat"/>
              </a:rPr>
              <a:t>There are four major components of a RetinaNet model architecture :</a:t>
            </a:r>
            <a:endParaRPr b="1" i="0" sz="1400" u="none" cap="none" strike="noStrike">
              <a:solidFill>
                <a:srgbClr val="000000"/>
              </a:solidFill>
              <a:latin typeface="Arial"/>
              <a:ea typeface="Arial"/>
              <a:cs typeface="Arial"/>
              <a:sym typeface="Arial"/>
            </a:endParaRPr>
          </a:p>
          <a:p>
            <a:pPr indent="-107950" lvl="0" marL="91440" marR="0" rtl="0" algn="l">
              <a:lnSpc>
                <a:spcPct val="90000"/>
              </a:lnSpc>
              <a:spcBef>
                <a:spcPts val="1400"/>
              </a:spcBef>
              <a:spcAft>
                <a:spcPts val="0"/>
              </a:spcAft>
              <a:buClr>
                <a:schemeClr val="accent1"/>
              </a:buClr>
              <a:buSzPts val="1700"/>
              <a:buFont typeface="Twentieth Century"/>
              <a:buChar char=" "/>
            </a:pPr>
            <a:r>
              <a:rPr b="0" i="0" lang="en-US" sz="1700" u="none" cap="none" strike="noStrike">
                <a:solidFill>
                  <a:schemeClr val="dk1"/>
                </a:solidFill>
                <a:latin typeface="Twentieth Century"/>
                <a:ea typeface="Twentieth Century"/>
                <a:cs typeface="Twentieth Century"/>
                <a:sym typeface="Twentieth Century"/>
              </a:rPr>
              <a:t>a) Bottom-up Pathway - The backbone network (e.g. ResNet) which calculates the feature maps at different scales, irrespective of the input image size or the backbone.</a:t>
            </a:r>
            <a:br>
              <a:rPr b="0" i="0" lang="en-US" sz="1700" u="none" cap="none" strike="noStrike">
                <a:solidFill>
                  <a:schemeClr val="dk1"/>
                </a:solidFill>
                <a:latin typeface="Twentieth Century"/>
                <a:ea typeface="Twentieth Century"/>
                <a:cs typeface="Twentieth Century"/>
                <a:sym typeface="Twentieth Century"/>
              </a:rPr>
            </a:br>
            <a:r>
              <a:rPr b="0" i="0" lang="en-US" sz="1700" u="none" cap="none" strike="noStrike">
                <a:solidFill>
                  <a:schemeClr val="dk1"/>
                </a:solidFill>
                <a:latin typeface="Twentieth Century"/>
                <a:ea typeface="Twentieth Century"/>
                <a:cs typeface="Twentieth Century"/>
                <a:sym typeface="Twentieth Century"/>
              </a:rPr>
              <a:t>b) Top-down pathway and Lateral connections - The top down pathway up samples the spatially coarser feature maps from higher pyramid levels, and the lateral connections merge the top-down layers and the bottom-up layers with the same spatial size.</a:t>
            </a:r>
            <a:br>
              <a:rPr b="0" i="0" lang="en-US" sz="1700" u="none" cap="none" strike="noStrike">
                <a:solidFill>
                  <a:schemeClr val="dk1"/>
                </a:solidFill>
                <a:latin typeface="Twentieth Century"/>
                <a:ea typeface="Twentieth Century"/>
                <a:cs typeface="Twentieth Century"/>
                <a:sym typeface="Twentieth Century"/>
              </a:rPr>
            </a:br>
            <a:r>
              <a:rPr b="0" i="0" lang="en-US" sz="1700" u="none" cap="none" strike="noStrike">
                <a:solidFill>
                  <a:schemeClr val="dk1"/>
                </a:solidFill>
                <a:latin typeface="Twentieth Century"/>
                <a:ea typeface="Twentieth Century"/>
                <a:cs typeface="Twentieth Century"/>
                <a:sym typeface="Twentieth Century"/>
              </a:rPr>
              <a:t>c) Classification subnetwork - It predicts the probability of an object being present at each spatial location for each anchor box and object class.</a:t>
            </a:r>
            <a:br>
              <a:rPr b="0" i="0" lang="en-US" sz="1700" u="none" cap="none" strike="noStrike">
                <a:solidFill>
                  <a:schemeClr val="dk1"/>
                </a:solidFill>
                <a:latin typeface="Twentieth Century"/>
                <a:ea typeface="Twentieth Century"/>
                <a:cs typeface="Twentieth Century"/>
                <a:sym typeface="Twentieth Century"/>
              </a:rPr>
            </a:br>
            <a:r>
              <a:rPr b="0" i="0" lang="en-US" sz="1700" u="none" cap="none" strike="noStrike">
                <a:solidFill>
                  <a:schemeClr val="dk1"/>
                </a:solidFill>
                <a:latin typeface="Twentieth Century"/>
                <a:ea typeface="Twentieth Century"/>
                <a:cs typeface="Twentieth Century"/>
                <a:sym typeface="Twentieth Century"/>
              </a:rPr>
              <a:t>d) Regression subnetwork - It's regresses the offset for the bounding boxes from the anchor boxes for each ground-truth object.</a:t>
            </a:r>
            <a:endParaRPr b="0" i="0" sz="1700" u="none" cap="none" strike="noStrike">
              <a:solidFill>
                <a:srgbClr val="000000"/>
              </a:solidFill>
              <a:latin typeface="Twentieth Century"/>
              <a:ea typeface="Twentieth Century"/>
              <a:cs typeface="Twentieth Century"/>
              <a:sym typeface="Twentieth Century"/>
            </a:endParaRPr>
          </a:p>
          <a:p>
            <a:pPr indent="0" lvl="0" marL="91440" marR="0" rtl="0" algn="l">
              <a:lnSpc>
                <a:spcPct val="90000"/>
              </a:lnSpc>
              <a:spcBef>
                <a:spcPts val="1400"/>
              </a:spcBef>
              <a:spcAft>
                <a:spcPts val="0"/>
              </a:spcAft>
              <a:buClr>
                <a:schemeClr val="accent1"/>
              </a:buClr>
              <a:buSzPts val="1800"/>
              <a:buFont typeface="Twentieth Century"/>
              <a:buNone/>
            </a:pPr>
            <a:r>
              <a:t/>
            </a:r>
            <a:endParaRPr b="1" i="0" sz="1800" u="none" cap="none" strike="noStrike">
              <a:solidFill>
                <a:srgbClr val="002060"/>
              </a:solidFill>
              <a:latin typeface="Avenir"/>
              <a:ea typeface="Avenir"/>
              <a:cs typeface="Avenir"/>
              <a:sym typeface="Aveni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IMPLEMENTATION</a:t>
            </a:r>
            <a:endParaRPr/>
          </a:p>
        </p:txBody>
      </p:sp>
      <p:sp>
        <p:nvSpPr>
          <p:cNvPr id="658" name="Google Shape;658;p10"/>
          <p:cNvSpPr txBox="1"/>
          <p:nvPr>
            <p:ph idx="1" type="body"/>
          </p:nvPr>
        </p:nvSpPr>
        <p:spPr>
          <a:xfrm>
            <a:off x="933148" y="1629483"/>
            <a:ext cx="9391582" cy="729328"/>
          </a:xfrm>
          <a:prstGeom prst="rect">
            <a:avLst/>
          </a:prstGeom>
          <a:noFill/>
          <a:ln>
            <a:noFill/>
          </a:ln>
        </p:spPr>
        <p:txBody>
          <a:bodyPr anchorCtr="0" anchor="t" bIns="45700" lIns="45700" spcFirstLastPara="1" rIns="45700" wrap="square" tIns="45700">
            <a:normAutofit lnSpcReduction="10000"/>
          </a:bodyPr>
          <a:lstStyle/>
          <a:p>
            <a:pPr indent="-91440" lvl="0" marL="91440" rtl="0" algn="l">
              <a:lnSpc>
                <a:spcPct val="90000"/>
              </a:lnSpc>
              <a:spcBef>
                <a:spcPts val="0"/>
              </a:spcBef>
              <a:spcAft>
                <a:spcPts val="0"/>
              </a:spcAft>
              <a:buSzPts val="1600"/>
              <a:buChar char=" "/>
            </a:pPr>
            <a:r>
              <a:rPr lang="en-US" sz="1600" u="sng">
                <a:solidFill>
                  <a:schemeClr val="hlink"/>
                </a:solidFill>
                <a:hlinkClick r:id="rId3"/>
              </a:rPr>
              <a:t>retinanet_trial | Kaggle</a:t>
            </a:r>
            <a:endParaRPr sz="1600"/>
          </a:p>
          <a:p>
            <a:pPr indent="-91440" lvl="0" marL="91440" rtl="0" algn="l">
              <a:lnSpc>
                <a:spcPct val="90000"/>
              </a:lnSpc>
              <a:spcBef>
                <a:spcPts val="1400"/>
              </a:spcBef>
              <a:spcAft>
                <a:spcPts val="0"/>
              </a:spcAft>
              <a:buSzPts val="1600"/>
              <a:buChar char=" "/>
            </a:pPr>
            <a:r>
              <a:rPr lang="en-US" sz="1600"/>
              <a:t>Dense Crowd Datasets : UCF , Shanghai</a:t>
            </a:r>
            <a:endParaRPr sz="2000"/>
          </a:p>
        </p:txBody>
      </p:sp>
      <p:sp>
        <p:nvSpPr>
          <p:cNvPr id="659" name="Google Shape;659;p10"/>
          <p:cNvSpPr txBox="1"/>
          <p:nvPr/>
        </p:nvSpPr>
        <p:spPr>
          <a:xfrm>
            <a:off x="699835" y="1963373"/>
            <a:ext cx="9093389" cy="3636354"/>
          </a:xfrm>
          <a:prstGeom prst="rect">
            <a:avLst/>
          </a:prstGeom>
          <a:noFill/>
          <a:ln>
            <a:noFill/>
          </a:ln>
        </p:spPr>
        <p:txBody>
          <a:bodyPr anchorCtr="0" anchor="t" bIns="45700" lIns="45700" spcFirstLastPara="1" rIns="45700" wrap="square" tIns="45700">
            <a:normAutofit/>
          </a:bodyPr>
          <a:lstStyle/>
          <a:p>
            <a:pPr indent="0" lvl="0" marL="91440" marR="0" rtl="0" algn="l">
              <a:lnSpc>
                <a:spcPct val="90000"/>
              </a:lnSpc>
              <a:spcBef>
                <a:spcPts val="0"/>
              </a:spcBef>
              <a:spcAft>
                <a:spcPts val="0"/>
              </a:spcAft>
              <a:buClr>
                <a:schemeClr val="accent1"/>
              </a:buClr>
              <a:buSzPts val="1800"/>
              <a:buFont typeface="Twentieth Century"/>
              <a:buNone/>
            </a:pPr>
            <a:r>
              <a:t/>
            </a:r>
            <a:endParaRPr b="1" i="0" sz="1800" u="none" cap="none" strike="noStrike">
              <a:solidFill>
                <a:srgbClr val="002060"/>
              </a:solidFill>
              <a:latin typeface="Avenir"/>
              <a:ea typeface="Avenir"/>
              <a:cs typeface="Avenir"/>
              <a:sym typeface="Avenir"/>
            </a:endParaRPr>
          </a:p>
        </p:txBody>
      </p:sp>
      <p:pic>
        <p:nvPicPr>
          <p:cNvPr id="660" name="Google Shape;660;p10"/>
          <p:cNvPicPr preferRelativeResize="0"/>
          <p:nvPr/>
        </p:nvPicPr>
        <p:blipFill rotWithShape="1">
          <a:blip r:embed="rId4">
            <a:alphaModFix/>
          </a:blip>
          <a:srcRect b="0" l="0" r="0" t="0"/>
          <a:stretch/>
        </p:blipFill>
        <p:spPr>
          <a:xfrm>
            <a:off x="906017" y="2417232"/>
            <a:ext cx="4171348" cy="3124073"/>
          </a:xfrm>
          <a:prstGeom prst="rect">
            <a:avLst/>
          </a:prstGeom>
          <a:noFill/>
          <a:ln>
            <a:noFill/>
          </a:ln>
        </p:spPr>
      </p:pic>
      <p:pic>
        <p:nvPicPr>
          <p:cNvPr id="661" name="Google Shape;661;p10"/>
          <p:cNvPicPr preferRelativeResize="0"/>
          <p:nvPr/>
        </p:nvPicPr>
        <p:blipFill rotWithShape="1">
          <a:blip r:embed="rId5">
            <a:alphaModFix/>
          </a:blip>
          <a:srcRect b="0" l="0" r="0" t="0"/>
          <a:stretch/>
        </p:blipFill>
        <p:spPr>
          <a:xfrm>
            <a:off x="5411418" y="2358811"/>
            <a:ext cx="4913312" cy="32990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0b4255a2f6_1_5"/>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Related Datasets</a:t>
            </a:r>
            <a:endParaRPr/>
          </a:p>
        </p:txBody>
      </p:sp>
      <p:sp>
        <p:nvSpPr>
          <p:cNvPr id="232" name="Google Shape;232;g10b4255a2f6_1_5"/>
          <p:cNvSpPr txBox="1"/>
          <p:nvPr>
            <p:ph idx="1" type="body"/>
          </p:nvPr>
        </p:nvSpPr>
        <p:spPr>
          <a:xfrm>
            <a:off x="776925" y="1808275"/>
            <a:ext cx="10179900" cy="4567500"/>
          </a:xfrm>
          <a:prstGeom prst="rect">
            <a:avLst/>
          </a:prstGeom>
        </p:spPr>
        <p:txBody>
          <a:bodyPr anchorCtr="0" anchor="t" bIns="45700" lIns="45700" spcFirstLastPara="1" rIns="45700" wrap="square" tIns="45700">
            <a:noAutofit/>
          </a:bodyPr>
          <a:lstStyle/>
          <a:p>
            <a:pPr indent="0" lvl="0" marL="0" rtl="0" algn="l">
              <a:spcBef>
                <a:spcPts val="1200"/>
              </a:spcBef>
              <a:spcAft>
                <a:spcPts val="0"/>
              </a:spcAft>
              <a:buNone/>
            </a:pPr>
            <a:r>
              <a:t/>
            </a:r>
            <a:endParaRPr sz="1600">
              <a:latin typeface="Calibri"/>
              <a:ea typeface="Calibri"/>
              <a:cs typeface="Calibri"/>
              <a:sym typeface="Calibri"/>
            </a:endParaRPr>
          </a:p>
          <a:p>
            <a:pPr indent="0" lvl="0" marL="0" rtl="0" algn="l">
              <a:spcBef>
                <a:spcPts val="1200"/>
              </a:spcBef>
              <a:spcAft>
                <a:spcPts val="0"/>
              </a:spcAft>
              <a:buNone/>
            </a:pPr>
            <a:r>
              <a:rPr lang="en-US" sz="1600">
                <a:latin typeface="Arial"/>
                <a:ea typeface="Arial"/>
                <a:cs typeface="Arial"/>
                <a:sym typeface="Arial"/>
              </a:rPr>
              <a:t>1)    </a:t>
            </a:r>
            <a:r>
              <a:rPr b="1" lang="en-US" sz="1600">
                <a:solidFill>
                  <a:srgbClr val="1C4587"/>
                </a:solidFill>
                <a:latin typeface="Arial"/>
                <a:ea typeface="Arial"/>
                <a:cs typeface="Arial"/>
                <a:sym typeface="Arial"/>
              </a:rPr>
              <a:t>Datasets for motion anomaly detection - </a:t>
            </a:r>
            <a:r>
              <a:rPr b="1" lang="en-US" sz="1600">
                <a:latin typeface="Arial"/>
                <a:ea typeface="Arial"/>
                <a:cs typeface="Arial"/>
                <a:sym typeface="Arial"/>
              </a:rPr>
              <a:t>UCSD Dataset</a:t>
            </a:r>
            <a:endParaRPr b="1" sz="1600">
              <a:latin typeface="Arial"/>
              <a:ea typeface="Arial"/>
              <a:cs typeface="Arial"/>
              <a:sym typeface="Arial"/>
            </a:endParaRPr>
          </a:p>
          <a:p>
            <a:pPr indent="0" lvl="0" marL="228600" rtl="0" algn="l">
              <a:lnSpc>
                <a:spcPct val="115000"/>
              </a:lnSpc>
              <a:spcBef>
                <a:spcPts val="1200"/>
              </a:spcBef>
              <a:spcAft>
                <a:spcPts val="0"/>
              </a:spcAft>
              <a:buClr>
                <a:schemeClr val="dk1"/>
              </a:buClr>
              <a:buSzPts val="1100"/>
              <a:buFont typeface="Arial"/>
              <a:buNone/>
            </a:pPr>
            <a:r>
              <a:rPr lang="en-US" sz="1600">
                <a:latin typeface="Arial"/>
                <a:ea typeface="Arial"/>
                <a:cs typeface="Arial"/>
                <a:sym typeface="Arial"/>
              </a:rPr>
              <a:t>Datasets in this subsection are designed to present </a:t>
            </a:r>
            <a:r>
              <a:rPr lang="en-US" sz="1600">
                <a:solidFill>
                  <a:srgbClr val="1C4587"/>
                </a:solidFill>
                <a:latin typeface="Arial"/>
                <a:ea typeface="Arial"/>
                <a:cs typeface="Arial"/>
                <a:sym typeface="Arial"/>
              </a:rPr>
              <a:t>different anomalous motion patterns</a:t>
            </a:r>
            <a:r>
              <a:rPr lang="en-US" sz="1600">
                <a:latin typeface="Arial"/>
                <a:ea typeface="Arial"/>
                <a:cs typeface="Arial"/>
                <a:sym typeface="Arial"/>
              </a:rPr>
              <a:t>. These anomalies are usually defined by speeds or trajectories that deviate from expected normal motion flows in the scene. The presence of non-authorized elements is also a common trend in these datasets (e.g. vehicles or bicycles on pedestrian paths), and thus abnormal motion and appearance are usually considered together. </a:t>
            </a:r>
            <a:endParaRPr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600">
                <a:latin typeface="Arial"/>
                <a:ea typeface="Arial"/>
                <a:cs typeface="Arial"/>
                <a:sym typeface="Arial"/>
              </a:rPr>
              <a:t>2)     </a:t>
            </a:r>
            <a:r>
              <a:rPr b="1" lang="en-US" sz="1600">
                <a:solidFill>
                  <a:srgbClr val="1C4587"/>
                </a:solidFill>
                <a:latin typeface="Arial"/>
                <a:ea typeface="Arial"/>
                <a:cs typeface="Arial"/>
                <a:sym typeface="Arial"/>
              </a:rPr>
              <a:t>Datasets for action anomaly detection - </a:t>
            </a:r>
            <a:r>
              <a:rPr b="1" lang="en-US" sz="1600">
                <a:latin typeface="Arial"/>
                <a:ea typeface="Arial"/>
                <a:cs typeface="Arial"/>
                <a:sym typeface="Arial"/>
              </a:rPr>
              <a:t>UCF Crime </a:t>
            </a:r>
            <a:endParaRPr b="1" sz="1600">
              <a:latin typeface="Arial"/>
              <a:ea typeface="Arial"/>
              <a:cs typeface="Arial"/>
              <a:sym typeface="Arial"/>
            </a:endParaRPr>
          </a:p>
          <a:p>
            <a:pPr indent="0" lvl="0" marL="228600" rtl="0" algn="l">
              <a:lnSpc>
                <a:spcPct val="115000"/>
              </a:lnSpc>
              <a:spcBef>
                <a:spcPts val="1200"/>
              </a:spcBef>
              <a:spcAft>
                <a:spcPts val="0"/>
              </a:spcAft>
              <a:buClr>
                <a:schemeClr val="dk1"/>
              </a:buClr>
              <a:buSzPts val="1100"/>
              <a:buFont typeface="Arial"/>
              <a:buNone/>
            </a:pPr>
            <a:r>
              <a:rPr lang="en-US" sz="1600">
                <a:latin typeface="Arial"/>
                <a:ea typeface="Arial"/>
                <a:cs typeface="Arial"/>
                <a:sym typeface="Arial"/>
              </a:rPr>
              <a:t>The main task of the datasets presented in this subsection is to identify when a person in the scene presents an </a:t>
            </a:r>
            <a:r>
              <a:rPr lang="en-US" sz="1600">
                <a:solidFill>
                  <a:srgbClr val="1C4587"/>
                </a:solidFill>
                <a:latin typeface="Arial"/>
                <a:ea typeface="Arial"/>
                <a:cs typeface="Arial"/>
                <a:sym typeface="Arial"/>
              </a:rPr>
              <a:t>abnormal behavior</a:t>
            </a:r>
            <a:r>
              <a:rPr lang="en-US" sz="1600">
                <a:latin typeface="Arial"/>
                <a:ea typeface="Arial"/>
                <a:cs typeface="Arial"/>
                <a:sym typeface="Arial"/>
              </a:rPr>
              <a:t>. Usually, behaviors considered as abnormal are uncivil behaviors such as stealing, fighting, snatching, etc. </a:t>
            </a:r>
            <a:endParaRPr sz="1600">
              <a:latin typeface="Arial"/>
              <a:ea typeface="Arial"/>
              <a:cs typeface="Arial"/>
              <a:sym typeface="Arial"/>
            </a:endParaRPr>
          </a:p>
          <a:p>
            <a:pPr indent="0" lvl="0" marL="0" rtl="0" algn="l">
              <a:spcBef>
                <a:spcPts val="1200"/>
              </a:spcBef>
              <a:spcAft>
                <a:spcPts val="0"/>
              </a:spcAft>
              <a:buNone/>
            </a:pPr>
            <a:r>
              <a:t/>
            </a:r>
            <a:endParaRPr b="1" sz="1600">
              <a:latin typeface="Arial"/>
              <a:ea typeface="Arial"/>
              <a:cs typeface="Arial"/>
              <a:sym typeface="Arial"/>
            </a:endParaRPr>
          </a:p>
          <a:p>
            <a:pPr indent="0" lvl="0" marL="0" rtl="0" algn="l">
              <a:spcBef>
                <a:spcPts val="1200"/>
              </a:spcBef>
              <a:spcAft>
                <a:spcPts val="0"/>
              </a:spcAft>
              <a:buNone/>
            </a:pPr>
            <a:r>
              <a:t/>
            </a:r>
            <a:endParaRPr sz="16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cf98bb3e6c_3_0"/>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Mask RCNN</a:t>
            </a:r>
            <a:endParaRPr>
              <a:solidFill>
                <a:srgbClr val="002060"/>
              </a:solidFill>
            </a:endParaRPr>
          </a:p>
        </p:txBody>
      </p:sp>
      <p:sp>
        <p:nvSpPr>
          <p:cNvPr id="667" name="Google Shape;667;gcf98bb3e6c_3_0"/>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p>
            <a:pPr indent="-368300" lvl="0" marL="457200" rtl="0" algn="l">
              <a:lnSpc>
                <a:spcPct val="90000"/>
              </a:lnSpc>
              <a:spcBef>
                <a:spcPts val="1200"/>
              </a:spcBef>
              <a:spcAft>
                <a:spcPts val="0"/>
              </a:spcAft>
              <a:buSzPts val="2200"/>
              <a:buChar char="●"/>
            </a:pPr>
            <a:r>
              <a:rPr lang="en-US"/>
              <a:t>Mask RCNN</a:t>
            </a:r>
            <a:endParaRPr/>
          </a:p>
          <a:p>
            <a:pPr indent="-368300" lvl="0" marL="457200" rtl="0" algn="l">
              <a:lnSpc>
                <a:spcPct val="90000"/>
              </a:lnSpc>
              <a:spcBef>
                <a:spcPts val="0"/>
              </a:spcBef>
              <a:spcAft>
                <a:spcPts val="0"/>
              </a:spcAft>
              <a:buSzPts val="2200"/>
              <a:buChar char="●"/>
            </a:pPr>
            <a:r>
              <a:rPr lang="en-US"/>
              <a:t>Introduction to Faster RCNN</a:t>
            </a:r>
            <a:endParaRPr/>
          </a:p>
          <a:p>
            <a:pPr indent="-368300" lvl="0" marL="457200" rtl="0" algn="l">
              <a:lnSpc>
                <a:spcPct val="90000"/>
              </a:lnSpc>
              <a:spcBef>
                <a:spcPts val="0"/>
              </a:spcBef>
              <a:spcAft>
                <a:spcPts val="0"/>
              </a:spcAft>
              <a:buSzPts val="2200"/>
              <a:buChar char="●"/>
            </a:pPr>
            <a:r>
              <a:rPr lang="en-US"/>
              <a:t>Mask R-CNN modules</a:t>
            </a:r>
            <a:endParaRPr/>
          </a:p>
          <a:p>
            <a:pPr indent="-368300" lvl="1" marL="914400" rtl="0" algn="l">
              <a:lnSpc>
                <a:spcPct val="90000"/>
              </a:lnSpc>
              <a:spcBef>
                <a:spcPts val="0"/>
              </a:spcBef>
              <a:spcAft>
                <a:spcPts val="0"/>
              </a:spcAft>
              <a:buSzPts val="2200"/>
              <a:buChar char="○"/>
            </a:pPr>
            <a:r>
              <a:rPr lang="en-US" sz="2200"/>
              <a:t>Backbone</a:t>
            </a:r>
            <a:endParaRPr sz="2200"/>
          </a:p>
          <a:p>
            <a:pPr indent="-368300" lvl="2" marL="1371600" rtl="0" algn="l">
              <a:lnSpc>
                <a:spcPct val="90000"/>
              </a:lnSpc>
              <a:spcBef>
                <a:spcPts val="0"/>
              </a:spcBef>
              <a:spcAft>
                <a:spcPts val="0"/>
              </a:spcAft>
              <a:buSzPts val="2200"/>
              <a:buChar char="■"/>
            </a:pPr>
            <a:r>
              <a:rPr lang="en-US" sz="2200"/>
              <a:t>Feature Pyramid Network</a:t>
            </a:r>
            <a:endParaRPr sz="2200"/>
          </a:p>
          <a:p>
            <a:pPr indent="-368300" lvl="1" marL="914400" rtl="0" algn="l">
              <a:lnSpc>
                <a:spcPct val="90000"/>
              </a:lnSpc>
              <a:spcBef>
                <a:spcPts val="0"/>
              </a:spcBef>
              <a:spcAft>
                <a:spcPts val="0"/>
              </a:spcAft>
              <a:buSzPts val="2200"/>
              <a:buChar char="○"/>
            </a:pPr>
            <a:r>
              <a:rPr lang="en-US" sz="2200"/>
              <a:t>Region Proposal Network (RPN)</a:t>
            </a:r>
            <a:endParaRPr sz="2200"/>
          </a:p>
          <a:p>
            <a:pPr indent="-368300" lvl="1" marL="914400" rtl="0" algn="l">
              <a:lnSpc>
                <a:spcPct val="90000"/>
              </a:lnSpc>
              <a:spcBef>
                <a:spcPts val="0"/>
              </a:spcBef>
              <a:spcAft>
                <a:spcPts val="0"/>
              </a:spcAft>
              <a:buSzPts val="2200"/>
              <a:buChar char="○"/>
            </a:pPr>
            <a:r>
              <a:rPr lang="en-US" sz="2200"/>
              <a:t>ROI Classifier &amp; Bounding Box Regressor</a:t>
            </a:r>
            <a:endParaRPr sz="2200"/>
          </a:p>
          <a:p>
            <a:pPr indent="-368300" lvl="1" marL="914400" rtl="0" algn="l">
              <a:lnSpc>
                <a:spcPct val="90000"/>
              </a:lnSpc>
              <a:spcBef>
                <a:spcPts val="0"/>
              </a:spcBef>
              <a:spcAft>
                <a:spcPts val="0"/>
              </a:spcAft>
              <a:buSzPts val="2200"/>
              <a:buChar char="○"/>
            </a:pPr>
            <a:r>
              <a:rPr lang="en-US" sz="2200"/>
              <a:t>Segmentation Masks</a:t>
            </a:r>
            <a:endParaRPr sz="2200"/>
          </a:p>
          <a:p>
            <a:pPr indent="-368300" lvl="0" marL="457200" rtl="0" algn="l">
              <a:lnSpc>
                <a:spcPct val="90000"/>
              </a:lnSpc>
              <a:spcBef>
                <a:spcPts val="0"/>
              </a:spcBef>
              <a:spcAft>
                <a:spcPts val="0"/>
              </a:spcAft>
              <a:buSzPts val="2200"/>
              <a:buChar char="●"/>
            </a:pPr>
            <a:r>
              <a:rPr lang="en-US"/>
              <a:t>R-CNN Comparison </a:t>
            </a:r>
            <a:endParaRPr/>
          </a:p>
          <a:p>
            <a:pPr indent="-368300" lvl="0" marL="457200" rtl="0" algn="l">
              <a:lnSpc>
                <a:spcPct val="90000"/>
              </a:lnSpc>
              <a:spcBef>
                <a:spcPts val="0"/>
              </a:spcBef>
              <a:spcAft>
                <a:spcPts val="0"/>
              </a:spcAft>
              <a:buSzPts val="2200"/>
              <a:buChar char="●"/>
            </a:pPr>
            <a:r>
              <a:rPr lang="en-US"/>
              <a:t>Mask R-CNN Performance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cf98bb3e6c_3_6"/>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Mask RCNN</a:t>
            </a:r>
            <a:endParaRPr>
              <a:solidFill>
                <a:srgbClr val="002060"/>
              </a:solidFill>
            </a:endParaRPr>
          </a:p>
        </p:txBody>
      </p:sp>
      <p:sp>
        <p:nvSpPr>
          <p:cNvPr id="673" name="Google Shape;673;gcf98bb3e6c_3_6"/>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200"/>
              </a:spcBef>
              <a:spcAft>
                <a:spcPts val="0"/>
              </a:spcAft>
              <a:buClr>
                <a:schemeClr val="dk1"/>
              </a:buClr>
              <a:buSzPts val="1100"/>
              <a:buFont typeface="Arial"/>
              <a:buNone/>
            </a:pPr>
            <a:r>
              <a:rPr lang="en-US"/>
              <a:t>Mask R-CNN (regional convolutional neural network) is a two stage framework: the first stage scans the image and generates proposals(areas likely to contain an object). And the second stage classifies the proposals and generates bounding boxes and masks.</a:t>
            </a:r>
            <a:endParaRPr/>
          </a:p>
          <a:p>
            <a:pPr indent="0" lvl="0" marL="0" rtl="0" algn="l">
              <a:lnSpc>
                <a:spcPct val="90000"/>
              </a:lnSpc>
              <a:spcBef>
                <a:spcPts val="1200"/>
              </a:spcBef>
              <a:spcAft>
                <a:spcPts val="0"/>
              </a:spcAft>
              <a:buClr>
                <a:schemeClr val="dk1"/>
              </a:buClr>
              <a:buSzPts val="1100"/>
              <a:buFont typeface="Arial"/>
              <a:buNone/>
            </a:pPr>
            <a:r>
              <a:rPr lang="en-US"/>
              <a:t>It was introduced last year via the Mask R-CNN paper to extend its predecessor, Faster R-CNN.</a:t>
            </a:r>
            <a:endParaRPr/>
          </a:p>
          <a:p>
            <a:pPr indent="0" lvl="0" marL="0" rtl="0" algn="l">
              <a:lnSpc>
                <a:spcPct val="90000"/>
              </a:lnSpc>
              <a:spcBef>
                <a:spcPts val="1200"/>
              </a:spcBef>
              <a:spcAft>
                <a:spcPts val="0"/>
              </a:spcAft>
              <a:buClr>
                <a:schemeClr val="dk1"/>
              </a:buClr>
              <a:buSzPts val="1100"/>
              <a:buFont typeface="Arial"/>
              <a:buNone/>
            </a:pPr>
            <a:r>
              <a:t/>
            </a:r>
            <a:endParaRPr/>
          </a:p>
          <a:p>
            <a:pPr indent="0" lvl="0" marL="0" rtl="0" algn="l">
              <a:lnSpc>
                <a:spcPct val="90000"/>
              </a:lnSpc>
              <a:spcBef>
                <a:spcPts val="1200"/>
              </a:spcBef>
              <a:spcAft>
                <a:spcPts val="200"/>
              </a:spcAft>
              <a:buSzPts val="1800"/>
              <a:buNone/>
            </a:pPr>
            <a:r>
              <a:t/>
            </a:r>
            <a:endParaRPr/>
          </a:p>
        </p:txBody>
      </p:sp>
      <p:pic>
        <p:nvPicPr>
          <p:cNvPr id="674" name="Google Shape;674;gcf98bb3e6c_3_6"/>
          <p:cNvPicPr preferRelativeResize="0"/>
          <p:nvPr/>
        </p:nvPicPr>
        <p:blipFill rotWithShape="1">
          <a:blip r:embed="rId3">
            <a:alphaModFix/>
          </a:blip>
          <a:srcRect b="0" l="0" r="0" t="0"/>
          <a:stretch/>
        </p:blipFill>
        <p:spPr>
          <a:xfrm>
            <a:off x="4976150" y="4142938"/>
            <a:ext cx="5505450" cy="2543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cf98bb3e6c_3_16"/>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Faster-RCNN</a:t>
            </a:r>
            <a:endParaRPr>
              <a:solidFill>
                <a:srgbClr val="002060"/>
              </a:solidFill>
            </a:endParaRPr>
          </a:p>
        </p:txBody>
      </p:sp>
      <p:sp>
        <p:nvSpPr>
          <p:cNvPr id="680" name="Google Shape;680;gcf98bb3e6c_3_16"/>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200"/>
              </a:spcBef>
              <a:spcAft>
                <a:spcPts val="0"/>
              </a:spcAft>
              <a:buSzPts val="1800"/>
              <a:buNone/>
            </a:pPr>
            <a:r>
              <a:rPr lang="en-US"/>
              <a:t>Instead of using selective search algorithm on the feature map to identify the region proposals, a separate network is used to predict the region proposals. The predicted region proposals are then reshaped using a RoI pooling layer which is then used to classify the image within the proposed region and predict the offset values for the bounding boxes.</a:t>
            </a:r>
            <a:endParaRPr/>
          </a:p>
          <a:p>
            <a:pPr indent="0" lvl="0" marL="0" rtl="0" algn="l">
              <a:lnSpc>
                <a:spcPct val="90000"/>
              </a:lnSpc>
              <a:spcBef>
                <a:spcPts val="1200"/>
              </a:spcBef>
              <a:spcAft>
                <a:spcPts val="200"/>
              </a:spcAft>
              <a:buSzPts val="1800"/>
              <a:buNone/>
            </a:pPr>
            <a:r>
              <a:t/>
            </a:r>
            <a:endParaRPr/>
          </a:p>
        </p:txBody>
      </p:sp>
      <p:pic>
        <p:nvPicPr>
          <p:cNvPr id="681" name="Google Shape;681;gcf98bb3e6c_3_16"/>
          <p:cNvPicPr preferRelativeResize="0"/>
          <p:nvPr/>
        </p:nvPicPr>
        <p:blipFill rotWithShape="1">
          <a:blip r:embed="rId3">
            <a:alphaModFix/>
          </a:blip>
          <a:srcRect b="0" l="0" r="0" t="0"/>
          <a:stretch/>
        </p:blipFill>
        <p:spPr>
          <a:xfrm>
            <a:off x="1024125" y="3901675"/>
            <a:ext cx="9720000" cy="28016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cf98bb3e6c_3_25"/>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Backbone</a:t>
            </a:r>
            <a:endParaRPr>
              <a:solidFill>
                <a:srgbClr val="002060"/>
              </a:solidFill>
            </a:endParaRPr>
          </a:p>
        </p:txBody>
      </p:sp>
      <p:sp>
        <p:nvSpPr>
          <p:cNvPr id="687" name="Google Shape;687;gcf98bb3e6c_3_25"/>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lnSpcReduction="20000"/>
          </a:bodyPr>
          <a:lstStyle/>
          <a:p>
            <a:pPr indent="0" lvl="0" marL="0" rtl="0" algn="l">
              <a:lnSpc>
                <a:spcPct val="90000"/>
              </a:lnSpc>
              <a:spcBef>
                <a:spcPts val="1200"/>
              </a:spcBef>
              <a:spcAft>
                <a:spcPts val="0"/>
              </a:spcAft>
              <a:buClr>
                <a:schemeClr val="dk1"/>
              </a:buClr>
              <a:buSzPts val="1100"/>
              <a:buFont typeface="Arial"/>
              <a:buNone/>
            </a:pPr>
            <a:r>
              <a:rPr lang="en-US"/>
              <a:t>This is a standard convolutional neural network (typically, ResNet50 or ResNet101) that serves as a feature extractor. The early layers detect low level features (edges and corners), and later layers successively detect higher level features (car, person, sky).</a:t>
            </a:r>
            <a:endParaRPr/>
          </a:p>
          <a:p>
            <a:pPr indent="0" lvl="0" marL="0" rtl="0" algn="l">
              <a:lnSpc>
                <a:spcPct val="90000"/>
              </a:lnSpc>
              <a:spcBef>
                <a:spcPts val="1200"/>
              </a:spcBef>
              <a:spcAft>
                <a:spcPts val="0"/>
              </a:spcAft>
              <a:buClr>
                <a:schemeClr val="dk1"/>
              </a:buClr>
              <a:buSzPts val="1100"/>
              <a:buFont typeface="Arial"/>
              <a:buNone/>
            </a:pPr>
            <a:r>
              <a:rPr lang="en-US"/>
              <a:t>Passing through the backbone network,</a:t>
            </a:r>
            <a:endParaRPr/>
          </a:p>
          <a:p>
            <a:pPr indent="0" lvl="0" marL="0" rtl="0" algn="l">
              <a:lnSpc>
                <a:spcPct val="90000"/>
              </a:lnSpc>
              <a:spcBef>
                <a:spcPts val="1200"/>
              </a:spcBef>
              <a:spcAft>
                <a:spcPts val="0"/>
              </a:spcAft>
              <a:buClr>
                <a:schemeClr val="dk1"/>
              </a:buClr>
              <a:buSzPts val="1100"/>
              <a:buFont typeface="Arial"/>
              <a:buNone/>
            </a:pPr>
            <a:r>
              <a:rPr lang="en-US"/>
              <a:t>the image is converted from</a:t>
            </a:r>
            <a:endParaRPr/>
          </a:p>
          <a:p>
            <a:pPr indent="0" lvl="0" marL="0" rtl="0" algn="l">
              <a:lnSpc>
                <a:spcPct val="90000"/>
              </a:lnSpc>
              <a:spcBef>
                <a:spcPts val="1200"/>
              </a:spcBef>
              <a:spcAft>
                <a:spcPts val="0"/>
              </a:spcAft>
              <a:buClr>
                <a:schemeClr val="dk1"/>
              </a:buClr>
              <a:buSzPts val="1100"/>
              <a:buFont typeface="Arial"/>
              <a:buNone/>
            </a:pPr>
            <a:r>
              <a:rPr lang="en-US"/>
              <a:t>1024x1024px x 3 (RGB)</a:t>
            </a:r>
            <a:endParaRPr/>
          </a:p>
          <a:p>
            <a:pPr indent="0" lvl="0" marL="0" rtl="0" algn="l">
              <a:lnSpc>
                <a:spcPct val="90000"/>
              </a:lnSpc>
              <a:spcBef>
                <a:spcPts val="1200"/>
              </a:spcBef>
              <a:spcAft>
                <a:spcPts val="0"/>
              </a:spcAft>
              <a:buClr>
                <a:schemeClr val="dk1"/>
              </a:buClr>
              <a:buSzPts val="1100"/>
              <a:buFont typeface="Arial"/>
              <a:buNone/>
            </a:pPr>
            <a:r>
              <a:rPr lang="en-US"/>
              <a:t>to a feature map of shape 32x32x2048.</a:t>
            </a:r>
            <a:endParaRPr/>
          </a:p>
          <a:p>
            <a:pPr indent="0" lvl="0" marL="0" rtl="0" algn="l">
              <a:lnSpc>
                <a:spcPct val="90000"/>
              </a:lnSpc>
              <a:spcBef>
                <a:spcPts val="1200"/>
              </a:spcBef>
              <a:spcAft>
                <a:spcPts val="0"/>
              </a:spcAft>
              <a:buClr>
                <a:schemeClr val="dk1"/>
              </a:buClr>
              <a:buSzPts val="1100"/>
              <a:buFont typeface="Arial"/>
              <a:buNone/>
            </a:pPr>
            <a:r>
              <a:rPr lang="en-US"/>
              <a:t>This feature map becomes the input for the</a:t>
            </a:r>
            <a:endParaRPr/>
          </a:p>
          <a:p>
            <a:pPr indent="0" lvl="0" marL="0" rtl="0" algn="l">
              <a:lnSpc>
                <a:spcPct val="90000"/>
              </a:lnSpc>
              <a:spcBef>
                <a:spcPts val="1200"/>
              </a:spcBef>
              <a:spcAft>
                <a:spcPts val="0"/>
              </a:spcAft>
              <a:buClr>
                <a:schemeClr val="dk1"/>
              </a:buClr>
              <a:buSzPts val="1100"/>
              <a:buFont typeface="Arial"/>
              <a:buNone/>
            </a:pPr>
            <a:r>
              <a:rPr lang="en-US"/>
              <a:t>following stages.</a:t>
            </a:r>
            <a:endParaRPr/>
          </a:p>
          <a:p>
            <a:pPr indent="0" lvl="0" marL="0" rtl="0" algn="l">
              <a:lnSpc>
                <a:spcPct val="90000"/>
              </a:lnSpc>
              <a:spcBef>
                <a:spcPts val="1200"/>
              </a:spcBef>
              <a:spcAft>
                <a:spcPts val="200"/>
              </a:spcAft>
              <a:buSzPts val="1800"/>
              <a:buNone/>
            </a:pPr>
            <a:r>
              <a:t/>
            </a:r>
            <a:endParaRPr/>
          </a:p>
        </p:txBody>
      </p:sp>
      <p:pic>
        <p:nvPicPr>
          <p:cNvPr id="688" name="Google Shape;688;gcf98bb3e6c_3_25"/>
          <p:cNvPicPr preferRelativeResize="0"/>
          <p:nvPr/>
        </p:nvPicPr>
        <p:blipFill rotWithShape="1">
          <a:blip r:embed="rId3">
            <a:alphaModFix/>
          </a:blip>
          <a:srcRect b="0" l="0" r="0" t="0"/>
          <a:stretch/>
        </p:blipFill>
        <p:spPr>
          <a:xfrm>
            <a:off x="5964225" y="3393100"/>
            <a:ext cx="4779900" cy="25812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cf98bb3e6c_3_36"/>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Feature Pyramid Network</a:t>
            </a:r>
            <a:endParaRPr>
              <a:solidFill>
                <a:srgbClr val="002060"/>
              </a:solidFill>
            </a:endParaRPr>
          </a:p>
        </p:txBody>
      </p:sp>
      <p:sp>
        <p:nvSpPr>
          <p:cNvPr id="694" name="Google Shape;694;gcf98bb3e6c_3_36"/>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lnSpcReduction="10000"/>
          </a:bodyPr>
          <a:lstStyle/>
          <a:p>
            <a:pPr indent="0" lvl="0" marL="0" rtl="0" algn="l">
              <a:lnSpc>
                <a:spcPct val="90000"/>
              </a:lnSpc>
              <a:spcBef>
                <a:spcPts val="1200"/>
              </a:spcBef>
              <a:spcAft>
                <a:spcPts val="0"/>
              </a:spcAft>
              <a:buClr>
                <a:schemeClr val="dk1"/>
              </a:buClr>
              <a:buSzPts val="1100"/>
              <a:buFont typeface="Arial"/>
              <a:buNone/>
            </a:pPr>
            <a:r>
              <a:rPr lang="en-US"/>
              <a:t>While the backbone described above works great, it can be improved upon, The Feature Pyramid Network (FPN) was introduced as an extension that can better represent objects at multiple scales.</a:t>
            </a:r>
            <a:endParaRPr/>
          </a:p>
          <a:p>
            <a:pPr indent="0" lvl="0" marL="0" rtl="0" algn="l">
              <a:lnSpc>
                <a:spcPct val="90000"/>
              </a:lnSpc>
              <a:spcBef>
                <a:spcPts val="1200"/>
              </a:spcBef>
              <a:spcAft>
                <a:spcPts val="0"/>
              </a:spcAft>
              <a:buClr>
                <a:schemeClr val="dk1"/>
              </a:buClr>
              <a:buSzPts val="1100"/>
              <a:buFont typeface="Arial"/>
              <a:buNone/>
            </a:pPr>
            <a:r>
              <a:rPr lang="en-US"/>
              <a:t>FPN improves the standard feature extraction pyramid by adding a second pyramid that takes the high level features from</a:t>
            </a:r>
            <a:endParaRPr/>
          </a:p>
          <a:p>
            <a:pPr indent="0" lvl="0" marL="0" rtl="0" algn="l">
              <a:lnSpc>
                <a:spcPct val="90000"/>
              </a:lnSpc>
              <a:spcBef>
                <a:spcPts val="1200"/>
              </a:spcBef>
              <a:spcAft>
                <a:spcPts val="0"/>
              </a:spcAft>
              <a:buSzPts val="1800"/>
              <a:buNone/>
            </a:pPr>
            <a:r>
              <a:rPr lang="en-US"/>
              <a:t>the first pyramid and passes them down to lower layers.</a:t>
            </a:r>
            <a:endParaRPr/>
          </a:p>
          <a:p>
            <a:pPr indent="0" lvl="0" marL="0" rtl="0" algn="l">
              <a:lnSpc>
                <a:spcPct val="90000"/>
              </a:lnSpc>
              <a:spcBef>
                <a:spcPts val="1200"/>
              </a:spcBef>
              <a:spcAft>
                <a:spcPts val="0"/>
              </a:spcAft>
              <a:buClr>
                <a:schemeClr val="dk1"/>
              </a:buClr>
              <a:buSzPts val="1100"/>
              <a:buFont typeface="Arial"/>
              <a:buNone/>
            </a:pPr>
            <a:r>
              <a:rPr lang="en-US"/>
              <a:t>By doing so, it allows features at every level to have access to both, lower and higher level features.</a:t>
            </a:r>
            <a:endParaRPr/>
          </a:p>
          <a:p>
            <a:pPr indent="0" lvl="0" marL="0" rtl="0" algn="l">
              <a:lnSpc>
                <a:spcPct val="90000"/>
              </a:lnSpc>
              <a:spcBef>
                <a:spcPts val="1200"/>
              </a:spcBef>
              <a:spcAft>
                <a:spcPts val="0"/>
              </a:spcAft>
              <a:buClr>
                <a:schemeClr val="dk1"/>
              </a:buClr>
              <a:buSzPts val="1100"/>
              <a:buFont typeface="Arial"/>
              <a:buNone/>
            </a:pPr>
            <a:r>
              <a:t/>
            </a:r>
            <a:endParaRPr/>
          </a:p>
          <a:p>
            <a:pPr indent="0" lvl="0" marL="0" rtl="0" algn="l">
              <a:lnSpc>
                <a:spcPct val="90000"/>
              </a:lnSpc>
              <a:spcBef>
                <a:spcPts val="1200"/>
              </a:spcBef>
              <a:spcAft>
                <a:spcPts val="0"/>
              </a:spcAft>
              <a:buClr>
                <a:schemeClr val="dk1"/>
              </a:buClr>
              <a:buSzPts val="1100"/>
              <a:buFont typeface="Arial"/>
              <a:buNone/>
            </a:pPr>
            <a:r>
              <a:t/>
            </a:r>
            <a:endParaRPr/>
          </a:p>
          <a:p>
            <a:pPr indent="0" lvl="0" marL="0" rtl="0" algn="l">
              <a:lnSpc>
                <a:spcPct val="90000"/>
              </a:lnSpc>
              <a:spcBef>
                <a:spcPts val="1200"/>
              </a:spcBef>
              <a:spcAft>
                <a:spcPts val="200"/>
              </a:spcAft>
              <a:buSzPts val="1800"/>
              <a:buNone/>
            </a:pPr>
            <a:r>
              <a:t/>
            </a:r>
            <a:endParaRPr/>
          </a:p>
        </p:txBody>
      </p:sp>
      <p:pic>
        <p:nvPicPr>
          <p:cNvPr id="695" name="Google Shape;695;gcf98bb3e6c_3_36"/>
          <p:cNvPicPr preferRelativeResize="0"/>
          <p:nvPr/>
        </p:nvPicPr>
        <p:blipFill rotWithShape="1">
          <a:blip r:embed="rId3">
            <a:alphaModFix/>
          </a:blip>
          <a:srcRect b="0" l="0" r="0" t="0"/>
          <a:stretch/>
        </p:blipFill>
        <p:spPr>
          <a:xfrm>
            <a:off x="7037375" y="4784850"/>
            <a:ext cx="3706750" cy="19700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cf98bb3e6c_3_44"/>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Region Proposal Network (RPN)</a:t>
            </a:r>
            <a:endParaRPr>
              <a:solidFill>
                <a:srgbClr val="002060"/>
              </a:solidFill>
            </a:endParaRPr>
          </a:p>
        </p:txBody>
      </p:sp>
      <p:sp>
        <p:nvSpPr>
          <p:cNvPr id="701" name="Google Shape;701;gcf98bb3e6c_3_44"/>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fontScale="92500" lnSpcReduction="20000"/>
          </a:bodyPr>
          <a:lstStyle/>
          <a:p>
            <a:pPr indent="0" lvl="0" marL="0" rtl="0" algn="l">
              <a:lnSpc>
                <a:spcPct val="90000"/>
              </a:lnSpc>
              <a:spcBef>
                <a:spcPts val="1200"/>
              </a:spcBef>
              <a:spcAft>
                <a:spcPts val="0"/>
              </a:spcAft>
              <a:buClr>
                <a:schemeClr val="dk1"/>
              </a:buClr>
              <a:buSzPct val="50000"/>
              <a:buFont typeface="Arial"/>
              <a:buNone/>
            </a:pPr>
            <a:r>
              <a:rPr lang="en-US"/>
              <a:t>The RPN is a lightweight neural network that scans the image in a sliding-window fashion and finds areas that contain objects.</a:t>
            </a:r>
            <a:endParaRPr/>
          </a:p>
          <a:p>
            <a:pPr indent="0" lvl="0" marL="0" rtl="0" algn="l">
              <a:lnSpc>
                <a:spcPct val="90000"/>
              </a:lnSpc>
              <a:spcBef>
                <a:spcPts val="1200"/>
              </a:spcBef>
              <a:spcAft>
                <a:spcPts val="0"/>
              </a:spcAft>
              <a:buSzPct val="88452"/>
              <a:buNone/>
            </a:pPr>
            <a:r>
              <a:rPr lang="en-US"/>
              <a:t>The regions that the RPN scans over are called anchors. Which are boxes distributed over the image area, as show on the left. This is a simplified view, though. In practice, there are about 200K anchors of different sizes and aspect ratios, and they overlap to cover as much of the image as possible.</a:t>
            </a:r>
            <a:endParaRPr/>
          </a:p>
          <a:p>
            <a:pPr indent="0" lvl="0" marL="0" rtl="0" algn="l">
              <a:lnSpc>
                <a:spcPct val="90000"/>
              </a:lnSpc>
              <a:spcBef>
                <a:spcPts val="1200"/>
              </a:spcBef>
              <a:spcAft>
                <a:spcPts val="0"/>
              </a:spcAft>
              <a:buSzPct val="88452"/>
              <a:buNone/>
            </a:pPr>
            <a:r>
              <a:rPr lang="en-US"/>
              <a:t>This allows the RPN to reuse the extracted features efficiently and avoid duplicate calculations. With these optimizations, the RPN runs in about 10 ms according to the Faster RCNN paper that introduced it. </a:t>
            </a:r>
            <a:endParaRPr/>
          </a:p>
          <a:p>
            <a:pPr indent="0" lvl="0" marL="0" rtl="0" algn="l">
              <a:lnSpc>
                <a:spcPct val="90000"/>
              </a:lnSpc>
              <a:spcBef>
                <a:spcPts val="1200"/>
              </a:spcBef>
              <a:spcAft>
                <a:spcPts val="0"/>
              </a:spcAft>
              <a:buSzPct val="88452"/>
              <a:buNone/>
            </a:pPr>
            <a:r>
              <a:t/>
            </a:r>
            <a:endParaRPr/>
          </a:p>
          <a:p>
            <a:pPr indent="0" lvl="0" marL="0" rtl="0" algn="l">
              <a:lnSpc>
                <a:spcPct val="90000"/>
              </a:lnSpc>
              <a:spcBef>
                <a:spcPts val="1200"/>
              </a:spcBef>
              <a:spcAft>
                <a:spcPts val="0"/>
              </a:spcAft>
              <a:buSzPct val="88452"/>
              <a:buNone/>
            </a:pPr>
            <a:r>
              <a:t/>
            </a:r>
            <a:endParaRPr/>
          </a:p>
          <a:p>
            <a:pPr indent="0" lvl="0" marL="0" rtl="0" algn="l">
              <a:lnSpc>
                <a:spcPct val="90000"/>
              </a:lnSpc>
              <a:spcBef>
                <a:spcPts val="1200"/>
              </a:spcBef>
              <a:spcAft>
                <a:spcPts val="0"/>
              </a:spcAft>
              <a:buClr>
                <a:schemeClr val="dk1"/>
              </a:buClr>
              <a:buSzPct val="50000"/>
              <a:buFont typeface="Arial"/>
              <a:buNone/>
            </a:pPr>
            <a:r>
              <a:t/>
            </a:r>
            <a:endParaRPr/>
          </a:p>
          <a:p>
            <a:pPr indent="0" lvl="0" marL="0" rtl="0" algn="l">
              <a:lnSpc>
                <a:spcPct val="90000"/>
              </a:lnSpc>
              <a:spcBef>
                <a:spcPts val="1200"/>
              </a:spcBef>
              <a:spcAft>
                <a:spcPts val="200"/>
              </a:spcAft>
              <a:buSzPct val="88452"/>
              <a:buNone/>
            </a:pPr>
            <a:r>
              <a:t/>
            </a:r>
            <a:endParaRPr/>
          </a:p>
        </p:txBody>
      </p:sp>
      <p:pic>
        <p:nvPicPr>
          <p:cNvPr id="702" name="Google Shape;702;gcf98bb3e6c_3_44"/>
          <p:cNvPicPr preferRelativeResize="0"/>
          <p:nvPr/>
        </p:nvPicPr>
        <p:blipFill rotWithShape="1">
          <a:blip r:embed="rId3">
            <a:alphaModFix/>
          </a:blip>
          <a:srcRect b="0" l="0" r="0" t="0"/>
          <a:stretch/>
        </p:blipFill>
        <p:spPr>
          <a:xfrm>
            <a:off x="7562700" y="4468875"/>
            <a:ext cx="2770900" cy="20763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cf98bb3e6c_3_56"/>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ROI Classifier &amp; Bounding Box Regressor</a:t>
            </a:r>
            <a:endParaRPr>
              <a:solidFill>
                <a:srgbClr val="002060"/>
              </a:solidFill>
            </a:endParaRPr>
          </a:p>
        </p:txBody>
      </p:sp>
      <p:sp>
        <p:nvSpPr>
          <p:cNvPr id="708" name="Google Shape;708;gcf98bb3e6c_3_56"/>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200"/>
              </a:spcBef>
              <a:spcAft>
                <a:spcPts val="0"/>
              </a:spcAft>
              <a:buClr>
                <a:schemeClr val="dk1"/>
              </a:buClr>
              <a:buSzPts val="1100"/>
              <a:buFont typeface="Arial"/>
              <a:buNone/>
            </a:pPr>
            <a:r>
              <a:rPr lang="en-US"/>
              <a:t>This stage runs on the regions of interest (ROIs) proposed by the RPN. And just like the RPN, it generates two outputs for each ROI:</a:t>
            </a:r>
            <a:endParaRPr/>
          </a:p>
          <a:p>
            <a:pPr indent="0" lvl="0" marL="0" rtl="0" algn="l">
              <a:lnSpc>
                <a:spcPct val="90000"/>
              </a:lnSpc>
              <a:spcBef>
                <a:spcPts val="1200"/>
              </a:spcBef>
              <a:spcAft>
                <a:spcPts val="0"/>
              </a:spcAft>
              <a:buClr>
                <a:schemeClr val="dk1"/>
              </a:buClr>
              <a:buSzPts val="1100"/>
              <a:buFont typeface="Arial"/>
              <a:buNone/>
            </a:pPr>
            <a:r>
              <a:t/>
            </a:r>
            <a:endParaRPr/>
          </a:p>
          <a:p>
            <a:pPr indent="0" lvl="0" marL="0" rtl="0" algn="l">
              <a:lnSpc>
                <a:spcPct val="90000"/>
              </a:lnSpc>
              <a:spcBef>
                <a:spcPts val="1200"/>
              </a:spcBef>
              <a:spcAft>
                <a:spcPts val="200"/>
              </a:spcAft>
              <a:buSzPts val="1800"/>
              <a:buNone/>
            </a:pPr>
            <a:r>
              <a:t/>
            </a:r>
            <a:endParaRPr/>
          </a:p>
        </p:txBody>
      </p:sp>
      <p:pic>
        <p:nvPicPr>
          <p:cNvPr id="709" name="Google Shape;709;gcf98bb3e6c_3_56"/>
          <p:cNvPicPr preferRelativeResize="0"/>
          <p:nvPr/>
        </p:nvPicPr>
        <p:blipFill rotWithShape="1">
          <a:blip r:embed="rId3">
            <a:alphaModFix/>
          </a:blip>
          <a:srcRect b="0" l="0" r="0" t="0"/>
          <a:stretch/>
        </p:blipFill>
        <p:spPr>
          <a:xfrm>
            <a:off x="1502625" y="3222200"/>
            <a:ext cx="8763000" cy="34480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cf98bb3e6c_3_67"/>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ROI Pooling</a:t>
            </a:r>
            <a:endParaRPr>
              <a:solidFill>
                <a:srgbClr val="002060"/>
              </a:solidFill>
            </a:endParaRPr>
          </a:p>
        </p:txBody>
      </p:sp>
      <p:sp>
        <p:nvSpPr>
          <p:cNvPr id="715" name="Google Shape;715;gcf98bb3e6c_3_67"/>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200"/>
              </a:spcBef>
              <a:spcAft>
                <a:spcPts val="0"/>
              </a:spcAft>
              <a:buClr>
                <a:schemeClr val="dk1"/>
              </a:buClr>
              <a:buSzPts val="1100"/>
              <a:buFont typeface="Arial"/>
              <a:buNone/>
            </a:pPr>
            <a:r>
              <a:rPr lang="en-US"/>
              <a:t>Classifiers don’t handle variable input size very well. They typically require a fixed input size. But, due to the bounding box refinement step in the RPN, the ROI boxes can have different sizes. That’s where ROI Pooling comes into play.</a:t>
            </a:r>
            <a:endParaRPr/>
          </a:p>
          <a:p>
            <a:pPr indent="0" lvl="0" marL="0" rtl="0" algn="l">
              <a:lnSpc>
                <a:spcPct val="90000"/>
              </a:lnSpc>
              <a:spcBef>
                <a:spcPts val="1200"/>
              </a:spcBef>
              <a:spcAft>
                <a:spcPts val="0"/>
              </a:spcAft>
              <a:buClr>
                <a:schemeClr val="dk1"/>
              </a:buClr>
              <a:buSzPts val="1100"/>
              <a:buFont typeface="Arial"/>
              <a:buNone/>
            </a:pPr>
            <a:r>
              <a:t/>
            </a:r>
            <a:endParaRPr/>
          </a:p>
          <a:p>
            <a:pPr indent="0" lvl="0" marL="0" rtl="0" algn="l">
              <a:lnSpc>
                <a:spcPct val="90000"/>
              </a:lnSpc>
              <a:spcBef>
                <a:spcPts val="1200"/>
              </a:spcBef>
              <a:spcAft>
                <a:spcPts val="200"/>
              </a:spcAft>
              <a:buSzPts val="1800"/>
              <a:buNone/>
            </a:pPr>
            <a:r>
              <a:t/>
            </a:r>
            <a:endParaRPr/>
          </a:p>
        </p:txBody>
      </p:sp>
      <p:pic>
        <p:nvPicPr>
          <p:cNvPr id="716" name="Google Shape;716;gcf98bb3e6c_3_67"/>
          <p:cNvPicPr preferRelativeResize="0"/>
          <p:nvPr/>
        </p:nvPicPr>
        <p:blipFill rotWithShape="1">
          <a:blip r:embed="rId3">
            <a:alphaModFix/>
          </a:blip>
          <a:srcRect b="0" l="0" r="0" t="0"/>
          <a:stretch/>
        </p:blipFill>
        <p:spPr>
          <a:xfrm>
            <a:off x="2524125" y="3473150"/>
            <a:ext cx="7143750" cy="2990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cf98bb3e6c_3_76"/>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Faster RCNN</a:t>
            </a:r>
            <a:endParaRPr>
              <a:solidFill>
                <a:srgbClr val="002060"/>
              </a:solidFill>
            </a:endParaRPr>
          </a:p>
        </p:txBody>
      </p:sp>
      <p:sp>
        <p:nvSpPr>
          <p:cNvPr id="722" name="Google Shape;722;gcf98bb3e6c_3_76"/>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200"/>
              </a:spcBef>
              <a:spcAft>
                <a:spcPts val="200"/>
              </a:spcAft>
              <a:buSzPts val="1800"/>
              <a:buNone/>
            </a:pPr>
            <a:r>
              <a:t/>
            </a:r>
            <a:endParaRPr/>
          </a:p>
        </p:txBody>
      </p:sp>
      <p:pic>
        <p:nvPicPr>
          <p:cNvPr id="723" name="Google Shape;723;gcf98bb3e6c_3_76"/>
          <p:cNvPicPr preferRelativeResize="0"/>
          <p:nvPr/>
        </p:nvPicPr>
        <p:blipFill rotWithShape="1">
          <a:blip r:embed="rId3">
            <a:alphaModFix/>
          </a:blip>
          <a:srcRect b="0" l="0" r="0" t="0"/>
          <a:stretch/>
        </p:blipFill>
        <p:spPr>
          <a:xfrm>
            <a:off x="688925" y="2286000"/>
            <a:ext cx="10173876" cy="42454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cf98bb3e6c_3_84"/>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Segmentation Masks</a:t>
            </a:r>
            <a:endParaRPr>
              <a:solidFill>
                <a:srgbClr val="002060"/>
              </a:solidFill>
            </a:endParaRPr>
          </a:p>
        </p:txBody>
      </p:sp>
      <p:sp>
        <p:nvSpPr>
          <p:cNvPr id="729" name="Google Shape;729;gcf98bb3e6c_3_84"/>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200"/>
              </a:spcBef>
              <a:spcAft>
                <a:spcPts val="0"/>
              </a:spcAft>
              <a:buClr>
                <a:schemeClr val="dk1"/>
              </a:buClr>
              <a:buSzPts val="1100"/>
              <a:buFont typeface="Arial"/>
              <a:buNone/>
            </a:pPr>
            <a:r>
              <a:rPr lang="en-US" sz="2000">
                <a:solidFill>
                  <a:srgbClr val="0C0C0C"/>
                </a:solidFill>
              </a:rPr>
              <a:t>If you stop at the end of the last section then you have a Faster R-CNN framework for object detection. The mask network is the addition that the Mask R-CNN paper introduced.</a:t>
            </a:r>
            <a:endParaRPr sz="2000">
              <a:solidFill>
                <a:srgbClr val="0C0C0C"/>
              </a:solidFill>
            </a:endParaRPr>
          </a:p>
          <a:p>
            <a:pPr indent="0" lvl="0" marL="0" rtl="0" algn="l">
              <a:lnSpc>
                <a:spcPct val="90000"/>
              </a:lnSpc>
              <a:spcBef>
                <a:spcPts val="1200"/>
              </a:spcBef>
              <a:spcAft>
                <a:spcPts val="0"/>
              </a:spcAft>
              <a:buClr>
                <a:schemeClr val="dk1"/>
              </a:buClr>
              <a:buSzPts val="1100"/>
              <a:buFont typeface="Arial"/>
              <a:buNone/>
            </a:pPr>
            <a:r>
              <a:t/>
            </a:r>
            <a:endParaRPr sz="2000">
              <a:solidFill>
                <a:srgbClr val="0C0C0C"/>
              </a:solidFill>
            </a:endParaRPr>
          </a:p>
          <a:p>
            <a:pPr indent="0" lvl="0" marL="0" rtl="0" algn="l">
              <a:lnSpc>
                <a:spcPct val="90000"/>
              </a:lnSpc>
              <a:spcBef>
                <a:spcPts val="1200"/>
              </a:spcBef>
              <a:spcAft>
                <a:spcPts val="200"/>
              </a:spcAft>
              <a:buSzPts val="1800"/>
              <a:buNone/>
            </a:pPr>
            <a:r>
              <a:t/>
            </a:r>
            <a:endParaRPr sz="2000">
              <a:solidFill>
                <a:srgbClr val="0C0C0C"/>
              </a:solidFill>
            </a:endParaRPr>
          </a:p>
        </p:txBody>
      </p:sp>
      <p:pic>
        <p:nvPicPr>
          <p:cNvPr id="730" name="Google Shape;730;gcf98bb3e6c_3_84"/>
          <p:cNvPicPr preferRelativeResize="0"/>
          <p:nvPr/>
        </p:nvPicPr>
        <p:blipFill rotWithShape="1">
          <a:blip r:embed="rId3">
            <a:alphaModFix/>
          </a:blip>
          <a:srcRect b="0" l="0" r="0" t="0"/>
          <a:stretch/>
        </p:blipFill>
        <p:spPr>
          <a:xfrm>
            <a:off x="2605088" y="3300363"/>
            <a:ext cx="6981825" cy="324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0b42876f65_0_33"/>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002060"/>
                </a:solidFill>
              </a:rPr>
              <a:t>UCSD Dataset</a:t>
            </a:r>
            <a:endParaRPr/>
          </a:p>
        </p:txBody>
      </p:sp>
      <p:sp>
        <p:nvSpPr>
          <p:cNvPr id="238" name="Google Shape;238;g10b42876f65_0_33"/>
          <p:cNvSpPr txBox="1"/>
          <p:nvPr>
            <p:ph idx="1" type="body"/>
          </p:nvPr>
        </p:nvSpPr>
        <p:spPr>
          <a:xfrm>
            <a:off x="1024128" y="2286000"/>
            <a:ext cx="9720000" cy="4023300"/>
          </a:xfrm>
          <a:prstGeom prst="rect">
            <a:avLst/>
          </a:prstGeom>
        </p:spPr>
        <p:txBody>
          <a:bodyPr anchorCtr="0" anchor="t" bIns="45700" lIns="45700" spcFirstLastPara="1" rIns="45700" wrap="square" tIns="45700">
            <a:noAutofit/>
          </a:bodyPr>
          <a:lstStyle/>
          <a:p>
            <a:pPr indent="-368300" lvl="0" marL="457200" rtl="0" algn="just">
              <a:lnSpc>
                <a:spcPct val="60000"/>
              </a:lnSpc>
              <a:spcBef>
                <a:spcPts val="1200"/>
              </a:spcBef>
              <a:spcAft>
                <a:spcPts val="0"/>
              </a:spcAft>
              <a:buSzPts val="2200"/>
              <a:buChar char="●"/>
            </a:pPr>
            <a:r>
              <a:rPr lang="en-US"/>
              <a:t>T</a:t>
            </a:r>
            <a:r>
              <a:rPr lang="en-US"/>
              <a:t>wo different sets of videos sequences:</a:t>
            </a:r>
            <a:endParaRPr b="1">
              <a:solidFill>
                <a:srgbClr val="1C4587"/>
              </a:solidFill>
            </a:endParaRPr>
          </a:p>
          <a:p>
            <a:pPr indent="-368300" lvl="1" marL="914400" rtl="0" algn="just">
              <a:lnSpc>
                <a:spcPct val="60000"/>
              </a:lnSpc>
              <a:spcBef>
                <a:spcPts val="1200"/>
              </a:spcBef>
              <a:spcAft>
                <a:spcPts val="0"/>
              </a:spcAft>
              <a:buClr>
                <a:srgbClr val="1C4587"/>
              </a:buClr>
              <a:buSzPts val="2200"/>
              <a:buChar char="○"/>
            </a:pPr>
            <a:r>
              <a:rPr b="1" lang="en-US" sz="2200">
                <a:solidFill>
                  <a:srgbClr val="1C4587"/>
                </a:solidFill>
              </a:rPr>
              <a:t>Peds1</a:t>
            </a:r>
            <a:r>
              <a:rPr lang="en-US" sz="2200">
                <a:solidFill>
                  <a:srgbClr val="1C4587"/>
                </a:solidFill>
              </a:rPr>
              <a:t>: </a:t>
            </a:r>
            <a:r>
              <a:rPr lang="en-US" sz="2200"/>
              <a:t>34 training and 36 testing videos sequences.</a:t>
            </a:r>
            <a:endParaRPr sz="2200"/>
          </a:p>
          <a:p>
            <a:pPr indent="-368300" lvl="2" marL="1371600" rtl="0" algn="just">
              <a:lnSpc>
                <a:spcPct val="60000"/>
              </a:lnSpc>
              <a:spcBef>
                <a:spcPts val="1200"/>
              </a:spcBef>
              <a:spcAft>
                <a:spcPts val="0"/>
              </a:spcAft>
              <a:buSzPts val="2200"/>
              <a:buChar char="■"/>
            </a:pPr>
            <a:r>
              <a:rPr lang="en-US" sz="2200"/>
              <a:t>people walk towards and away from the camera</a:t>
            </a:r>
            <a:endParaRPr sz="2200"/>
          </a:p>
          <a:p>
            <a:pPr indent="-368300" lvl="1" marL="914400" rtl="0" algn="just">
              <a:lnSpc>
                <a:spcPct val="60000"/>
              </a:lnSpc>
              <a:spcBef>
                <a:spcPts val="1200"/>
              </a:spcBef>
              <a:spcAft>
                <a:spcPts val="0"/>
              </a:spcAft>
              <a:buSzPts val="2200"/>
              <a:buChar char="○"/>
            </a:pPr>
            <a:r>
              <a:rPr b="1" lang="en-US" sz="2200">
                <a:solidFill>
                  <a:srgbClr val="1C4587"/>
                </a:solidFill>
              </a:rPr>
              <a:t>Peds2</a:t>
            </a:r>
            <a:r>
              <a:rPr lang="en-US" sz="2200"/>
              <a:t>: 16 training and 12 testing sequences.</a:t>
            </a:r>
            <a:endParaRPr sz="2200"/>
          </a:p>
          <a:p>
            <a:pPr indent="-368300" lvl="2" marL="1371600" rtl="0" algn="just">
              <a:lnSpc>
                <a:spcPct val="60000"/>
              </a:lnSpc>
              <a:spcBef>
                <a:spcPts val="1200"/>
              </a:spcBef>
              <a:spcAft>
                <a:spcPts val="0"/>
              </a:spcAft>
              <a:buSzPts val="2200"/>
              <a:buChar char="■"/>
            </a:pPr>
            <a:r>
              <a:rPr lang="en-US" sz="2200"/>
              <a:t>individuals move in parallel to the camera plane</a:t>
            </a:r>
            <a:endParaRPr sz="2200"/>
          </a:p>
          <a:p>
            <a:pPr indent="-368300" lvl="0" marL="457200" rtl="0" algn="just">
              <a:lnSpc>
                <a:spcPct val="60000"/>
              </a:lnSpc>
              <a:spcBef>
                <a:spcPts val="1200"/>
              </a:spcBef>
              <a:spcAft>
                <a:spcPts val="0"/>
              </a:spcAft>
              <a:buSzPts val="2200"/>
              <a:buChar char="●"/>
            </a:pPr>
            <a:r>
              <a:rPr lang="en-US"/>
              <a:t>Each </a:t>
            </a:r>
            <a:r>
              <a:rPr b="1" lang="en-US"/>
              <a:t>clip </a:t>
            </a:r>
            <a:r>
              <a:rPr lang="en-US"/>
              <a:t>is ~ </a:t>
            </a:r>
            <a:r>
              <a:rPr b="1" lang="en-US"/>
              <a:t>200 frames (20 s) , 158 × 238 resolution</a:t>
            </a:r>
            <a:r>
              <a:rPr lang="en-US"/>
              <a:t>. </a:t>
            </a:r>
            <a:endParaRPr/>
          </a:p>
          <a:p>
            <a:pPr indent="-368300" lvl="0" marL="457200" rtl="0" algn="just">
              <a:lnSpc>
                <a:spcPct val="60000"/>
              </a:lnSpc>
              <a:spcBef>
                <a:spcPts val="1200"/>
              </a:spcBef>
              <a:spcAft>
                <a:spcPts val="0"/>
              </a:spcAft>
              <a:buSzPts val="2200"/>
              <a:buChar char="●"/>
            </a:pPr>
            <a:r>
              <a:rPr lang="en-US"/>
              <a:t>Frame is considered to be </a:t>
            </a:r>
            <a:r>
              <a:rPr b="1" lang="en-US"/>
              <a:t>anomalous </a:t>
            </a:r>
            <a:r>
              <a:rPr lang="en-US"/>
              <a:t>if there is a </a:t>
            </a:r>
            <a:r>
              <a:rPr b="1" lang="en-US"/>
              <a:t>non-pedestrian element </a:t>
            </a:r>
            <a:r>
              <a:rPr lang="en-US"/>
              <a:t>in the scene (e.g. bikers, skaters, etc.) or if a pedestrian shows an </a:t>
            </a:r>
            <a:r>
              <a:rPr b="1" lang="en-US"/>
              <a:t>abnormal motion pattern</a:t>
            </a:r>
            <a:endParaRPr b="1"/>
          </a:p>
          <a:p>
            <a:pPr indent="-368300" lvl="0" marL="457200" rtl="0" algn="just">
              <a:lnSpc>
                <a:spcPct val="60000"/>
              </a:lnSpc>
              <a:spcBef>
                <a:spcPts val="1200"/>
              </a:spcBef>
              <a:spcAft>
                <a:spcPts val="0"/>
              </a:spcAft>
              <a:buSzPts val="2200"/>
              <a:buChar char="●"/>
            </a:pPr>
            <a:r>
              <a:rPr lang="en-US"/>
              <a:t>3400 frames contain anomalies.</a:t>
            </a:r>
            <a:endParaRPr/>
          </a:p>
          <a:p>
            <a:pPr indent="-368300" lvl="0" marL="457200" rtl="0" algn="just">
              <a:lnSpc>
                <a:spcPct val="60000"/>
              </a:lnSpc>
              <a:spcBef>
                <a:spcPts val="1200"/>
              </a:spcBef>
              <a:spcAft>
                <a:spcPts val="0"/>
              </a:spcAft>
              <a:buSzPts val="2200"/>
              <a:buChar char="●"/>
            </a:pPr>
            <a:r>
              <a:rPr lang="en-US"/>
              <a:t>5500 frames are normal.</a:t>
            </a:r>
            <a:endParaRPr/>
          </a:p>
          <a:p>
            <a:pPr indent="0" lvl="0" marL="457200" rtl="0" algn="just">
              <a:lnSpc>
                <a:spcPct val="60000"/>
              </a:lnSpc>
              <a:spcBef>
                <a:spcPts val="1200"/>
              </a:spcBef>
              <a:spcAft>
                <a:spcPts val="0"/>
              </a:spcAft>
              <a:buNone/>
            </a:pPr>
            <a:r>
              <a:t/>
            </a:r>
            <a:endParaRPr b="1"/>
          </a:p>
          <a:p>
            <a:pPr indent="0" lvl="0" marL="457200" rtl="0" algn="just">
              <a:lnSpc>
                <a:spcPct val="60000"/>
              </a:lnSpc>
              <a:spcBef>
                <a:spcPts val="120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cf98bb3e6c_3_94"/>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Mask R-CNN modules</a:t>
            </a:r>
            <a:endParaRPr>
              <a:solidFill>
                <a:srgbClr val="002060"/>
              </a:solidFill>
            </a:endParaRPr>
          </a:p>
        </p:txBody>
      </p:sp>
      <p:sp>
        <p:nvSpPr>
          <p:cNvPr id="736" name="Google Shape;736;gcf98bb3e6c_3_94"/>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200"/>
              </a:spcBef>
              <a:spcAft>
                <a:spcPts val="200"/>
              </a:spcAft>
              <a:buSzPts val="1800"/>
              <a:buNone/>
            </a:pPr>
            <a:r>
              <a:t/>
            </a:r>
            <a:endParaRPr/>
          </a:p>
        </p:txBody>
      </p:sp>
      <p:pic>
        <p:nvPicPr>
          <p:cNvPr id="737" name="Google Shape;737;gcf98bb3e6c_3_94"/>
          <p:cNvPicPr preferRelativeResize="0"/>
          <p:nvPr/>
        </p:nvPicPr>
        <p:blipFill rotWithShape="1">
          <a:blip r:embed="rId3">
            <a:alphaModFix/>
          </a:blip>
          <a:srcRect b="0" l="0" r="0" t="0"/>
          <a:stretch/>
        </p:blipFill>
        <p:spPr>
          <a:xfrm>
            <a:off x="773450" y="2286000"/>
            <a:ext cx="10158100" cy="43141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cf98bb3e6c_3_101"/>
          <p:cNvSpPr txBox="1"/>
          <p:nvPr>
            <p:ph type="title"/>
          </p:nvPr>
        </p:nvSpPr>
        <p:spPr>
          <a:xfrm>
            <a:off x="1024125" y="585225"/>
            <a:ext cx="43386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R-CNN Comparison</a:t>
            </a:r>
            <a:endParaRPr>
              <a:solidFill>
                <a:srgbClr val="002060"/>
              </a:solidFill>
            </a:endParaRPr>
          </a:p>
        </p:txBody>
      </p:sp>
      <p:sp>
        <p:nvSpPr>
          <p:cNvPr id="743" name="Google Shape;743;gcf98bb3e6c_3_101"/>
          <p:cNvSpPr txBox="1"/>
          <p:nvPr>
            <p:ph idx="1" type="body"/>
          </p:nvPr>
        </p:nvSpPr>
        <p:spPr>
          <a:xfrm>
            <a:off x="1024127" y="2286000"/>
            <a:ext cx="4338600" cy="40233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200"/>
              </a:spcBef>
              <a:spcAft>
                <a:spcPts val="0"/>
              </a:spcAft>
              <a:buClr>
                <a:schemeClr val="dk1"/>
              </a:buClr>
              <a:buSzPts val="1100"/>
              <a:buFont typeface="Arial"/>
              <a:buNone/>
            </a:pPr>
            <a:r>
              <a:rPr lang="en-US"/>
              <a:t>There are four types of R-CNN. Each type attempts to optimize, speed up, or enhance object detection results. Let’s compare these algorithms:</a:t>
            </a:r>
            <a:endParaRPr/>
          </a:p>
          <a:p>
            <a:pPr indent="0" lvl="0" marL="0" rtl="0" algn="l">
              <a:lnSpc>
                <a:spcPct val="90000"/>
              </a:lnSpc>
              <a:spcBef>
                <a:spcPts val="1200"/>
              </a:spcBef>
              <a:spcAft>
                <a:spcPts val="0"/>
              </a:spcAft>
              <a:buClr>
                <a:schemeClr val="dk1"/>
              </a:buClr>
              <a:buSzPts val="1100"/>
              <a:buFont typeface="Arial"/>
              <a:buNone/>
            </a:pPr>
            <a:r>
              <a:t/>
            </a:r>
            <a:endParaRPr/>
          </a:p>
          <a:p>
            <a:pPr indent="0" lvl="0" marL="0" rtl="0" algn="l">
              <a:lnSpc>
                <a:spcPct val="90000"/>
              </a:lnSpc>
              <a:spcBef>
                <a:spcPts val="1200"/>
              </a:spcBef>
              <a:spcAft>
                <a:spcPts val="200"/>
              </a:spcAft>
              <a:buSzPts val="1800"/>
              <a:buNone/>
            </a:pPr>
            <a:r>
              <a:t/>
            </a:r>
            <a:endParaRPr/>
          </a:p>
        </p:txBody>
      </p:sp>
      <p:pic>
        <p:nvPicPr>
          <p:cNvPr id="744" name="Google Shape;744;gcf98bb3e6c_3_101"/>
          <p:cNvPicPr preferRelativeResize="0"/>
          <p:nvPr/>
        </p:nvPicPr>
        <p:blipFill rotWithShape="1">
          <a:blip r:embed="rId3">
            <a:alphaModFix/>
          </a:blip>
          <a:srcRect b="0" l="0" r="0" t="0"/>
          <a:stretch/>
        </p:blipFill>
        <p:spPr>
          <a:xfrm>
            <a:off x="5586100" y="585225"/>
            <a:ext cx="5913113" cy="5724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cf98bb3e6c_3_109"/>
          <p:cNvSpPr txBox="1"/>
          <p:nvPr>
            <p:ph type="title"/>
          </p:nvPr>
        </p:nvSpPr>
        <p:spPr>
          <a:xfrm>
            <a:off x="1024126" y="585225"/>
            <a:ext cx="66933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800"/>
              <a:buNone/>
            </a:pPr>
            <a:r>
              <a:rPr lang="en-US">
                <a:solidFill>
                  <a:srgbClr val="002060"/>
                </a:solidFill>
              </a:rPr>
              <a:t>Mask R-CNN Performance</a:t>
            </a:r>
            <a:endParaRPr>
              <a:solidFill>
                <a:srgbClr val="002060"/>
              </a:solidFill>
            </a:endParaRPr>
          </a:p>
        </p:txBody>
      </p:sp>
      <p:sp>
        <p:nvSpPr>
          <p:cNvPr id="750" name="Google Shape;750;gcf98bb3e6c_3_109"/>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200"/>
              </a:spcBef>
              <a:spcAft>
                <a:spcPts val="0"/>
              </a:spcAft>
              <a:buClr>
                <a:schemeClr val="dk1"/>
              </a:buClr>
              <a:buSzPts val="1100"/>
              <a:buFont typeface="Arial"/>
              <a:buNone/>
            </a:pPr>
            <a:r>
              <a:rPr lang="en-US"/>
              <a:t>Precision and recall of pre-trained and trained Yolo v2 and Mask RCNN models for ball detection on the full dataset</a:t>
            </a:r>
            <a:endParaRPr/>
          </a:p>
          <a:p>
            <a:pPr indent="0" lvl="0" marL="0" rtl="0" algn="l">
              <a:lnSpc>
                <a:spcPct val="90000"/>
              </a:lnSpc>
              <a:spcBef>
                <a:spcPts val="1200"/>
              </a:spcBef>
              <a:spcAft>
                <a:spcPts val="0"/>
              </a:spcAft>
              <a:buClr>
                <a:schemeClr val="dk1"/>
              </a:buClr>
              <a:buSzPts val="1100"/>
              <a:buFont typeface="Arial"/>
              <a:buNone/>
            </a:pPr>
            <a:r>
              <a:t/>
            </a:r>
            <a:endParaRPr/>
          </a:p>
          <a:p>
            <a:pPr indent="0" lvl="0" marL="0" rtl="0" algn="l">
              <a:lnSpc>
                <a:spcPct val="90000"/>
              </a:lnSpc>
              <a:spcBef>
                <a:spcPts val="1200"/>
              </a:spcBef>
              <a:spcAft>
                <a:spcPts val="0"/>
              </a:spcAft>
              <a:buSzPts val="1800"/>
              <a:buNone/>
            </a:pPr>
            <a:r>
              <a:t/>
            </a:r>
            <a:endParaRPr/>
          </a:p>
          <a:p>
            <a:pPr indent="0" lvl="0" marL="0" rtl="0" algn="l">
              <a:lnSpc>
                <a:spcPct val="90000"/>
              </a:lnSpc>
              <a:spcBef>
                <a:spcPts val="1200"/>
              </a:spcBef>
              <a:spcAft>
                <a:spcPts val="200"/>
              </a:spcAft>
              <a:buSzPts val="1800"/>
              <a:buNone/>
            </a:pPr>
            <a:r>
              <a:t/>
            </a:r>
            <a:endParaRPr/>
          </a:p>
        </p:txBody>
      </p:sp>
      <p:pic>
        <p:nvPicPr>
          <p:cNvPr id="751" name="Google Shape;751;gcf98bb3e6c_3_109"/>
          <p:cNvPicPr preferRelativeResize="0"/>
          <p:nvPr/>
        </p:nvPicPr>
        <p:blipFill rotWithShape="1">
          <a:blip r:embed="rId3">
            <a:alphaModFix/>
          </a:blip>
          <a:srcRect b="0" l="0" r="0" t="0"/>
          <a:stretch/>
        </p:blipFill>
        <p:spPr>
          <a:xfrm>
            <a:off x="1024125" y="3007900"/>
            <a:ext cx="10165251" cy="3301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cf98bb3e6c_3_126"/>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IMPLEMENTATION</a:t>
            </a:r>
            <a:endParaRPr>
              <a:solidFill>
                <a:srgbClr val="002060"/>
              </a:solidFill>
            </a:endParaRPr>
          </a:p>
        </p:txBody>
      </p:sp>
      <p:graphicFrame>
        <p:nvGraphicFramePr>
          <p:cNvPr id="757" name="Google Shape;757;gcf98bb3e6c_3_126"/>
          <p:cNvGraphicFramePr/>
          <p:nvPr/>
        </p:nvGraphicFramePr>
        <p:xfrm>
          <a:off x="694700" y="2789625"/>
          <a:ext cx="3000000" cy="3000000"/>
        </p:xfrm>
        <a:graphic>
          <a:graphicData uri="http://schemas.openxmlformats.org/drawingml/2006/table">
            <a:tbl>
              <a:tblPr>
                <a:noFill/>
                <a:tableStyleId>{A97861F9-2871-47D9-8E34-A5B295BCC89A}</a:tableStyleId>
              </a:tblPr>
              <a:tblGrid>
                <a:gridCol w="5272400"/>
                <a:gridCol w="5272400"/>
              </a:tblGrid>
              <a:tr h="2729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Ground Truth</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Detected</a:t>
                      </a:r>
                      <a:endParaRPr sz="1800" u="none" cap="none" strike="noStrike"/>
                    </a:p>
                  </a:txBody>
                  <a:tcPr marT="91425" marB="91425" marR="91425" marL="91425"/>
                </a:tc>
              </a:tr>
              <a:tr h="3611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758" name="Google Shape;758;gcf98bb3e6c_3_126"/>
          <p:cNvPicPr preferRelativeResize="0"/>
          <p:nvPr/>
        </p:nvPicPr>
        <p:blipFill rotWithShape="1">
          <a:blip r:embed="rId3">
            <a:alphaModFix/>
          </a:blip>
          <a:srcRect b="0" l="0" r="0" t="0"/>
          <a:stretch/>
        </p:blipFill>
        <p:spPr>
          <a:xfrm>
            <a:off x="694700" y="3428725"/>
            <a:ext cx="5046074" cy="3286075"/>
          </a:xfrm>
          <a:prstGeom prst="rect">
            <a:avLst/>
          </a:prstGeom>
          <a:noFill/>
          <a:ln>
            <a:noFill/>
          </a:ln>
        </p:spPr>
      </p:pic>
      <p:pic>
        <p:nvPicPr>
          <p:cNvPr id="759" name="Google Shape;759;gcf98bb3e6c_3_126"/>
          <p:cNvPicPr preferRelativeResize="0"/>
          <p:nvPr/>
        </p:nvPicPr>
        <p:blipFill rotWithShape="1">
          <a:blip r:embed="rId4">
            <a:alphaModFix/>
          </a:blip>
          <a:srcRect b="0" l="0" r="0" t="0"/>
          <a:stretch/>
        </p:blipFill>
        <p:spPr>
          <a:xfrm>
            <a:off x="6118925" y="3428725"/>
            <a:ext cx="5120576" cy="3286075"/>
          </a:xfrm>
          <a:prstGeom prst="rect">
            <a:avLst/>
          </a:prstGeom>
          <a:noFill/>
          <a:ln>
            <a:noFill/>
          </a:ln>
        </p:spPr>
      </p:pic>
      <p:sp>
        <p:nvSpPr>
          <p:cNvPr id="760" name="Google Shape;760;gcf98bb3e6c_3_126"/>
          <p:cNvSpPr txBox="1"/>
          <p:nvPr/>
        </p:nvSpPr>
        <p:spPr>
          <a:xfrm>
            <a:off x="694700" y="2084925"/>
            <a:ext cx="9776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Twentieth Century"/>
                <a:ea typeface="Twentieth Century"/>
                <a:cs typeface="Twentieth Century"/>
                <a:sym typeface="Twentieth Century"/>
              </a:rPr>
              <a:t>On UCF-QNRF Dataset</a:t>
            </a:r>
            <a:endParaRPr b="0" i="0" sz="1700" u="none" cap="none" strike="noStrike">
              <a:solidFill>
                <a:srgbClr val="000000"/>
              </a:solidFill>
              <a:latin typeface="Twentieth Century"/>
              <a:ea typeface="Twentieth Century"/>
              <a:cs typeface="Twentieth Century"/>
              <a:sym typeface="Twentieth Century"/>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56e155067bd8f33a_13"/>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Yolo Vs other detectors</a:t>
            </a:r>
            <a:endParaRPr>
              <a:solidFill>
                <a:srgbClr val="002060"/>
              </a:solidFill>
            </a:endParaRPr>
          </a:p>
        </p:txBody>
      </p:sp>
      <p:sp>
        <p:nvSpPr>
          <p:cNvPr id="766" name="Google Shape;766;g56e155067bd8f33a_13"/>
          <p:cNvSpPr txBox="1"/>
          <p:nvPr/>
        </p:nvSpPr>
        <p:spPr>
          <a:xfrm>
            <a:off x="824389" y="2244585"/>
            <a:ext cx="9391500" cy="3469500"/>
          </a:xfrm>
          <a:prstGeom prst="rect">
            <a:avLst/>
          </a:prstGeom>
          <a:noFill/>
          <a:ln>
            <a:noFill/>
          </a:ln>
        </p:spPr>
        <p:txBody>
          <a:bodyPr anchorCtr="0" anchor="t" bIns="45700" lIns="45700" spcFirstLastPara="1" rIns="45700" wrap="square" tIns="45700">
            <a:noAutofit/>
          </a:bodyPr>
          <a:lstStyle/>
          <a:p>
            <a:pPr indent="0" lvl="0" marL="0" marR="0" rtl="0" algn="just">
              <a:lnSpc>
                <a:spcPct val="138888"/>
              </a:lnSpc>
              <a:spcBef>
                <a:spcPts val="600"/>
              </a:spcBef>
              <a:spcAft>
                <a:spcPts val="0"/>
              </a:spcAft>
              <a:buClr>
                <a:schemeClr val="dk1"/>
              </a:buClr>
              <a:buSzPts val="1100"/>
              <a:buFont typeface="Arial"/>
              <a:buNone/>
            </a:pPr>
            <a:r>
              <a:rPr b="0" i="0" lang="en-US" sz="1950" u="none" cap="none" strike="noStrike">
                <a:solidFill>
                  <a:schemeClr val="dk1"/>
                </a:solidFill>
                <a:highlight>
                  <a:srgbClr val="FFFFFF"/>
                </a:highlight>
                <a:latin typeface="Twentieth Century"/>
                <a:ea typeface="Twentieth Century"/>
                <a:cs typeface="Twentieth Century"/>
                <a:sym typeface="Twentieth Century"/>
              </a:rPr>
              <a:t>YOLO is a much faster algorithm than its counterparts, running at as high as 45 FPS.</a:t>
            </a:r>
            <a:endParaRPr b="0" i="0" sz="1950" u="none" cap="none" strike="noStrike">
              <a:solidFill>
                <a:schemeClr val="dk1"/>
              </a:solidFill>
              <a:highlight>
                <a:srgbClr val="FFFFFF"/>
              </a:highlight>
              <a:latin typeface="Twentieth Century"/>
              <a:ea typeface="Twentieth Century"/>
              <a:cs typeface="Twentieth Century"/>
              <a:sym typeface="Twentieth Century"/>
            </a:endParaRPr>
          </a:p>
          <a:p>
            <a:pPr indent="0" lvl="0" marL="0" marR="0" rtl="0" algn="just">
              <a:lnSpc>
                <a:spcPct val="138888"/>
              </a:lnSpc>
              <a:spcBef>
                <a:spcPts val="600"/>
              </a:spcBef>
              <a:spcAft>
                <a:spcPts val="0"/>
              </a:spcAft>
              <a:buClr>
                <a:schemeClr val="dk1"/>
              </a:buClr>
              <a:buSzPts val="1100"/>
              <a:buFont typeface="Arial"/>
              <a:buNone/>
            </a:pPr>
            <a:r>
              <a:rPr b="0" i="0" lang="en-US" sz="1950" u="none" cap="none" strike="noStrike">
                <a:solidFill>
                  <a:schemeClr val="dk1"/>
                </a:solidFill>
                <a:highlight>
                  <a:srgbClr val="FFFFFF"/>
                </a:highlight>
                <a:latin typeface="Twentieth Century"/>
                <a:ea typeface="Twentieth Century"/>
                <a:cs typeface="Twentieth Century"/>
                <a:sym typeface="Twentieth Century"/>
              </a:rPr>
              <a:t>Methods that use Region Proposal Networks thus end up performing multiple iterations for the same image, while YOLO gets away with a single iteration.  </a:t>
            </a:r>
            <a:endParaRPr b="0" i="0" sz="1950" u="none" cap="none" strike="noStrike">
              <a:solidFill>
                <a:schemeClr val="dk1"/>
              </a:solidFill>
              <a:highlight>
                <a:srgbClr val="FFFFFF"/>
              </a:highlight>
              <a:latin typeface="Twentieth Century"/>
              <a:ea typeface="Twentieth Century"/>
              <a:cs typeface="Twentieth Century"/>
              <a:sym typeface="Twentieth Century"/>
            </a:endParaRPr>
          </a:p>
          <a:p>
            <a:pPr indent="0" lvl="0" marL="0" marR="0" rtl="0" algn="l">
              <a:lnSpc>
                <a:spcPct val="90000"/>
              </a:lnSpc>
              <a:spcBef>
                <a:spcPts val="600"/>
              </a:spcBef>
              <a:spcAft>
                <a:spcPts val="0"/>
              </a:spcAft>
              <a:buClr>
                <a:schemeClr val="accent1"/>
              </a:buClr>
              <a:buSzPts val="2000"/>
              <a:buFont typeface="Twentieth Century"/>
              <a:buNone/>
            </a:pPr>
            <a:r>
              <a:rPr b="1" i="0" lang="en-US" sz="2600" u="none" cap="none" strike="noStrike">
                <a:solidFill>
                  <a:srgbClr val="002060"/>
                </a:solidFill>
                <a:latin typeface="Twentieth Century"/>
                <a:ea typeface="Twentieth Century"/>
                <a:cs typeface="Twentieth Century"/>
                <a:sym typeface="Twentieth Century"/>
              </a:rPr>
              <a:t>Limitations:</a:t>
            </a:r>
            <a:endParaRPr b="1" i="0" sz="2600" u="none" cap="none" strike="noStrike">
              <a:solidFill>
                <a:srgbClr val="002060"/>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accent1"/>
              </a:buClr>
              <a:buSzPts val="2000"/>
              <a:buFont typeface="Twentieth Century"/>
              <a:buNone/>
            </a:pPr>
            <a:r>
              <a:t/>
            </a:r>
            <a:endParaRPr b="1" i="0" sz="2600" u="none" cap="none" strike="noStrike">
              <a:solidFill>
                <a:srgbClr val="002060"/>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accent1"/>
              </a:buClr>
              <a:buSzPts val="2000"/>
              <a:buFont typeface="Twentieth Century"/>
              <a:buNone/>
            </a:pPr>
            <a:r>
              <a:rPr b="0" i="0" lang="en-US" sz="1950" u="none" cap="none" strike="noStrike">
                <a:solidFill>
                  <a:schemeClr val="dk1"/>
                </a:solidFill>
                <a:highlight>
                  <a:srgbClr val="FFFFFF"/>
                </a:highlight>
                <a:latin typeface="Twentieth Century"/>
                <a:ea typeface="Twentieth Century"/>
                <a:cs typeface="Twentieth Century"/>
                <a:sym typeface="Twentieth Century"/>
              </a:rPr>
              <a:t>YOLO struggles to detect and segregate small objects in images that appear in groups</a:t>
            </a:r>
            <a:endParaRPr b="0" i="0" sz="1950" u="none" cap="none" strike="noStrike">
              <a:solidFill>
                <a:schemeClr val="dk1"/>
              </a:solidFill>
              <a:highlight>
                <a:srgbClr val="FFFFFF"/>
              </a:highlight>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accent1"/>
              </a:buClr>
              <a:buSzPts val="2000"/>
              <a:buFont typeface="Twentieth Century"/>
              <a:buNone/>
            </a:pPr>
            <a:r>
              <a:t/>
            </a:r>
            <a:endParaRPr b="0" i="0" sz="1950" u="none" cap="none" strike="noStrike">
              <a:solidFill>
                <a:schemeClr val="dk1"/>
              </a:solidFill>
              <a:highlight>
                <a:srgbClr val="FFFFFF"/>
              </a:highlight>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accent1"/>
              </a:buClr>
              <a:buSzPts val="2000"/>
              <a:buFont typeface="Twentieth Century"/>
              <a:buNone/>
            </a:pPr>
            <a:r>
              <a:rPr b="0" i="0" lang="en-US" sz="1950" u="none" cap="none" strike="noStrike">
                <a:solidFill>
                  <a:schemeClr val="dk1"/>
                </a:solidFill>
                <a:highlight>
                  <a:srgbClr val="FFFFFF"/>
                </a:highlight>
                <a:latin typeface="Twentieth Century"/>
                <a:ea typeface="Twentieth Century"/>
                <a:cs typeface="Twentieth Century"/>
                <a:sym typeface="Twentieth Century"/>
              </a:rPr>
              <a:t>Since the model learns to predict bounding boxes from data, it struggles to generalize to objects in new or unusual aspect ratios or configurations. </a:t>
            </a:r>
            <a:endParaRPr b="0" i="0" sz="1950" u="none" cap="none" strike="noStrike">
              <a:solidFill>
                <a:schemeClr val="dk1"/>
              </a:solidFill>
              <a:highlight>
                <a:srgbClr val="FFFFFF"/>
              </a:highlight>
              <a:latin typeface="Twentieth Century"/>
              <a:ea typeface="Twentieth Century"/>
              <a:cs typeface="Twentieth Century"/>
              <a:sym typeface="Twentieth Century"/>
            </a:endParaRPr>
          </a:p>
          <a:p>
            <a:pPr indent="0" lvl="0" marL="0" marR="0" rtl="0" algn="just">
              <a:lnSpc>
                <a:spcPct val="138888"/>
              </a:lnSpc>
              <a:spcBef>
                <a:spcPts val="600"/>
              </a:spcBef>
              <a:spcAft>
                <a:spcPts val="0"/>
              </a:spcAft>
              <a:buClr>
                <a:schemeClr val="dk1"/>
              </a:buClr>
              <a:buSzPts val="1100"/>
              <a:buFont typeface="Arial"/>
              <a:buNone/>
            </a:pPr>
            <a:r>
              <a:t/>
            </a:r>
            <a:endParaRPr b="0" i="0" sz="1950" u="none" cap="none" strike="noStrike">
              <a:solidFill>
                <a:srgbClr val="1F1F1F"/>
              </a:solidFill>
              <a:highlight>
                <a:srgbClr val="FFFFFF"/>
              </a:highlight>
              <a:latin typeface="Twentieth Century"/>
              <a:ea typeface="Twentieth Century"/>
              <a:cs typeface="Twentieth Century"/>
              <a:sym typeface="Twentieth Century"/>
            </a:endParaRPr>
          </a:p>
          <a:p>
            <a:pPr indent="0" lvl="0" marL="0" marR="0" rtl="0" algn="l">
              <a:lnSpc>
                <a:spcPct val="115000"/>
              </a:lnSpc>
              <a:spcBef>
                <a:spcPts val="600"/>
              </a:spcBef>
              <a:spcAft>
                <a:spcPts val="0"/>
              </a:spcAft>
              <a:buClr>
                <a:schemeClr val="dk1"/>
              </a:buClr>
              <a:buSzPts val="1100"/>
              <a:buFont typeface="Arial"/>
              <a:buNone/>
            </a:pPr>
            <a:r>
              <a:t/>
            </a:r>
            <a:endParaRPr b="0" i="0" sz="1700" u="none" cap="none" strike="noStrike">
              <a:solidFill>
                <a:schemeClr val="dk1"/>
              </a:solidFill>
              <a:latin typeface="Twentieth Century"/>
              <a:ea typeface="Twentieth Century"/>
              <a:cs typeface="Twentieth Century"/>
              <a:sym typeface="Twentieth Century"/>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rgbClr val="0C0C0C"/>
              </a:solidFill>
              <a:highlight>
                <a:schemeClr val="lt1"/>
              </a:highlight>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accent1"/>
              </a:buClr>
              <a:buSzPts val="2000"/>
              <a:buFont typeface="Twentieth Century"/>
              <a:buNone/>
            </a:pPr>
            <a:r>
              <a:t/>
            </a:r>
            <a:endParaRPr b="0" i="0" sz="2000" u="none" cap="none" strike="noStrike">
              <a:solidFill>
                <a:srgbClr val="000000"/>
              </a:solidFill>
              <a:latin typeface="Twentieth Century"/>
              <a:ea typeface="Twentieth Century"/>
              <a:cs typeface="Twentieth Century"/>
              <a:sym typeface="Twentieth Century"/>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56e155067bd8f33a_44"/>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02060"/>
              </a:buClr>
              <a:buSzPts val="5000"/>
              <a:buFont typeface="Twentieth Century"/>
              <a:buNone/>
            </a:pPr>
            <a:r>
              <a:rPr lang="en-US">
                <a:solidFill>
                  <a:srgbClr val="002060"/>
                </a:solidFill>
              </a:rPr>
              <a:t>YOLOV5 - IMPLEMENTATION</a:t>
            </a:r>
            <a:endParaRPr>
              <a:solidFill>
                <a:srgbClr val="002060"/>
              </a:solidFill>
            </a:endParaRPr>
          </a:p>
        </p:txBody>
      </p:sp>
      <p:sp>
        <p:nvSpPr>
          <p:cNvPr id="772" name="Google Shape;772;g56e155067bd8f33a_44"/>
          <p:cNvSpPr txBox="1"/>
          <p:nvPr/>
        </p:nvSpPr>
        <p:spPr>
          <a:xfrm>
            <a:off x="824389" y="2244585"/>
            <a:ext cx="9391500" cy="346950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chemeClr val="accent1"/>
              </a:buClr>
              <a:buSzPts val="2000"/>
              <a:buFont typeface="Twentieth Century"/>
              <a:buNone/>
            </a:pPr>
            <a:r>
              <a:rPr b="0" i="0" lang="en-US" sz="1400" u="none" cap="none" strike="noStrike">
                <a:solidFill>
                  <a:srgbClr val="000000"/>
                </a:solidFill>
                <a:latin typeface="Arial"/>
                <a:ea typeface="Arial"/>
                <a:cs typeface="Arial"/>
                <a:sym typeface="Arial"/>
              </a:rPr>
              <a:t>Dense crowd : UCF - Shanghai</a:t>
            </a:r>
            <a:endParaRPr b="0" i="0" sz="1400" u="none" cap="none" strike="noStrike">
              <a:solidFill>
                <a:srgbClr val="000000"/>
              </a:solidFill>
              <a:latin typeface="Arial"/>
              <a:ea typeface="Arial"/>
              <a:cs typeface="Arial"/>
              <a:sym typeface="Arial"/>
            </a:endParaRPr>
          </a:p>
        </p:txBody>
      </p:sp>
      <p:pic>
        <p:nvPicPr>
          <p:cNvPr id="773" name="Google Shape;773;g56e155067bd8f33a_44"/>
          <p:cNvPicPr preferRelativeResize="0"/>
          <p:nvPr/>
        </p:nvPicPr>
        <p:blipFill rotWithShape="1">
          <a:blip r:embed="rId3">
            <a:alphaModFix/>
          </a:blip>
          <a:srcRect b="2348" l="0" r="0" t="-2350"/>
          <a:stretch/>
        </p:blipFill>
        <p:spPr>
          <a:xfrm>
            <a:off x="5365954" y="2244582"/>
            <a:ext cx="5598577" cy="374786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10ea6ba60ec_0_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002060"/>
                </a:solidFill>
              </a:rPr>
              <a:t>References</a:t>
            </a:r>
            <a:endParaRPr>
              <a:solidFill>
                <a:srgbClr val="002060"/>
              </a:solidFill>
            </a:endParaRPr>
          </a:p>
        </p:txBody>
      </p:sp>
      <p:sp>
        <p:nvSpPr>
          <p:cNvPr id="779" name="Google Shape;779;g10ea6ba60ec_0_0"/>
          <p:cNvSpPr txBox="1"/>
          <p:nvPr>
            <p:ph idx="1" type="body"/>
          </p:nvPr>
        </p:nvSpPr>
        <p:spPr>
          <a:xfrm>
            <a:off x="704775" y="1660450"/>
            <a:ext cx="10358700" cy="4756500"/>
          </a:xfrm>
          <a:prstGeom prst="rect">
            <a:avLst/>
          </a:prstGeom>
        </p:spPr>
        <p:txBody>
          <a:bodyPr anchorCtr="0" anchor="t" bIns="45700" lIns="45700" spcFirstLastPara="1" rIns="45700" wrap="square" tIns="45700">
            <a:noAutofit/>
          </a:bodyPr>
          <a:lstStyle/>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 </a:t>
            </a:r>
            <a:r>
              <a:rPr b="1" lang="en-US" sz="1400" u="sng">
                <a:solidFill>
                  <a:schemeClr val="hlink"/>
                </a:solidFill>
                <a:highlight>
                  <a:srgbClr val="FFFFFF"/>
                </a:highlight>
                <a:latin typeface="Arial"/>
                <a:ea typeface="Arial"/>
                <a:cs typeface="Arial"/>
                <a:sym typeface="Arial"/>
                <a:hlinkClick r:id="rId3"/>
              </a:rPr>
              <a:t>An Efficient Anomaly Recognition Framework Using an Attention Residual LSTM in Surveillance Videos</a:t>
            </a:r>
            <a:r>
              <a:rPr b="1" lang="en-US" sz="1400">
                <a:solidFill>
                  <a:schemeClr val="accent2"/>
                </a:solidFill>
                <a:latin typeface="Arial"/>
                <a:ea typeface="Arial"/>
                <a:cs typeface="Arial"/>
                <a:sym typeface="Arial"/>
              </a:rPr>
              <a:t> </a:t>
            </a:r>
            <a:r>
              <a:rPr b="1" lang="en-US" sz="1600">
                <a:solidFill>
                  <a:schemeClr val="accent2"/>
                </a:solidFill>
                <a:latin typeface="Arial"/>
                <a:ea typeface="Arial"/>
                <a:cs typeface="Arial"/>
                <a:sym typeface="Arial"/>
              </a:rPr>
              <a:t>***</a:t>
            </a:r>
            <a:endParaRPr b="1" sz="16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 </a:t>
            </a:r>
            <a:r>
              <a:rPr b="1" lang="en-US" sz="1400" u="sng">
                <a:solidFill>
                  <a:schemeClr val="hlink"/>
                </a:solidFill>
                <a:latin typeface="Arial"/>
                <a:ea typeface="Arial"/>
                <a:cs typeface="Arial"/>
                <a:sym typeface="Arial"/>
                <a:hlinkClick r:id="rId4"/>
              </a:rPr>
              <a:t>Density-aware person detection and tracking in crowds</a:t>
            </a:r>
            <a:endParaRPr b="1" sz="14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 </a:t>
            </a:r>
            <a:r>
              <a:rPr b="1" lang="en-US" sz="1400" u="sng">
                <a:solidFill>
                  <a:schemeClr val="hlink"/>
                </a:solidFill>
                <a:latin typeface="Arial"/>
                <a:ea typeface="Arial"/>
                <a:cs typeface="Arial"/>
                <a:sym typeface="Arial"/>
                <a:hlinkClick r:id="rId5"/>
              </a:rPr>
              <a:t>Object-centric Auto-encoders and Dummy Anomalies for Abnormal Event Detection in Video</a:t>
            </a:r>
            <a:endParaRPr b="1" sz="14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 </a:t>
            </a:r>
            <a:r>
              <a:rPr b="1" lang="en-US" sz="1400" u="sng">
                <a:solidFill>
                  <a:schemeClr val="hlink"/>
                </a:solidFill>
                <a:latin typeface="Arial"/>
                <a:ea typeface="Arial"/>
                <a:cs typeface="Arial"/>
                <a:sym typeface="Arial"/>
                <a:hlinkClick r:id="rId6"/>
              </a:rPr>
              <a:t>Abnormal Crowd Behavior Detection using Social Force Model</a:t>
            </a:r>
            <a:endParaRPr b="1" sz="14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 </a:t>
            </a:r>
            <a:r>
              <a:rPr b="1" lang="en-US" sz="1400" u="sng">
                <a:solidFill>
                  <a:schemeClr val="hlink"/>
                </a:solidFill>
                <a:latin typeface="Arial"/>
                <a:ea typeface="Arial"/>
                <a:cs typeface="Arial"/>
                <a:sym typeface="Arial"/>
                <a:hlinkClick r:id="rId7"/>
              </a:rPr>
              <a:t>Group Abnormal Behaviour Detection Algorithm Based on Global Optical Flow</a:t>
            </a:r>
            <a:r>
              <a:rPr b="1" lang="en-US" sz="1400">
                <a:solidFill>
                  <a:schemeClr val="accent2"/>
                </a:solidFill>
                <a:latin typeface="Arial"/>
                <a:ea typeface="Arial"/>
                <a:cs typeface="Arial"/>
                <a:sym typeface="Arial"/>
              </a:rPr>
              <a:t> </a:t>
            </a:r>
            <a:endParaRPr b="1" sz="14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 </a:t>
            </a:r>
            <a:r>
              <a:rPr b="1" lang="en-US" sz="1400" u="sng">
                <a:solidFill>
                  <a:schemeClr val="hlink"/>
                </a:solidFill>
                <a:latin typeface="Arial"/>
                <a:ea typeface="Arial"/>
                <a:cs typeface="Arial"/>
                <a:sym typeface="Arial"/>
                <a:hlinkClick r:id="rId8"/>
              </a:rPr>
              <a:t>Optical Flow Approach Followed by SVM Classification Model to Recognize Abnormal Behavior of a Crowd</a:t>
            </a:r>
            <a:endParaRPr b="1" sz="14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 </a:t>
            </a:r>
            <a:r>
              <a:rPr b="1" lang="en-US" sz="1400" u="sng">
                <a:solidFill>
                  <a:schemeClr val="hlink"/>
                </a:solidFill>
                <a:latin typeface="Arial"/>
                <a:ea typeface="Arial"/>
                <a:cs typeface="Arial"/>
                <a:sym typeface="Arial"/>
                <a:hlinkClick r:id="rId9"/>
              </a:rPr>
              <a:t>ABNORMAL EVENT DETECTION IN VIDEOS USING GENERATIVE ADVERSARIAL NETS</a:t>
            </a:r>
            <a:endParaRPr b="1" sz="14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 </a:t>
            </a:r>
            <a:r>
              <a:rPr b="1" lang="en-US" sz="1400" u="sng">
                <a:solidFill>
                  <a:schemeClr val="hlink"/>
                </a:solidFill>
                <a:latin typeface="Arial"/>
                <a:ea typeface="Arial"/>
                <a:cs typeface="Arial"/>
                <a:sym typeface="Arial"/>
                <a:hlinkClick r:id="rId10"/>
              </a:rPr>
              <a:t>Abnormal Event Detection in Videos using Spatiotemporal Autoencoder</a:t>
            </a:r>
            <a:r>
              <a:rPr b="1" lang="en-US" sz="1400">
                <a:solidFill>
                  <a:schemeClr val="accent2"/>
                </a:solidFill>
                <a:latin typeface="Arial"/>
                <a:ea typeface="Arial"/>
                <a:cs typeface="Arial"/>
                <a:sym typeface="Arial"/>
              </a:rPr>
              <a:t>  </a:t>
            </a:r>
            <a:r>
              <a:rPr b="1" lang="en-US" sz="1700">
                <a:solidFill>
                  <a:schemeClr val="accent2"/>
                </a:solidFill>
                <a:latin typeface="Arial"/>
                <a:ea typeface="Arial"/>
                <a:cs typeface="Arial"/>
                <a:sym typeface="Arial"/>
              </a:rPr>
              <a:t>***</a:t>
            </a:r>
            <a:endParaRPr b="1" sz="17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 </a:t>
            </a:r>
            <a:r>
              <a:rPr b="1" lang="en-US" sz="1400" u="sng">
                <a:solidFill>
                  <a:schemeClr val="hlink"/>
                </a:solidFill>
                <a:latin typeface="Arial"/>
                <a:ea typeface="Arial"/>
                <a:cs typeface="Arial"/>
                <a:sym typeface="Arial"/>
                <a:hlinkClick r:id="rId11"/>
              </a:rPr>
              <a:t>An overview of deep learning based methods for unsupervised and semi-supervised anomaly detection in videos</a:t>
            </a:r>
            <a:r>
              <a:rPr b="1" lang="en-US" sz="1400">
                <a:solidFill>
                  <a:schemeClr val="accent2"/>
                </a:solidFill>
                <a:latin typeface="Arial"/>
                <a:ea typeface="Arial"/>
                <a:cs typeface="Arial"/>
                <a:sym typeface="Arial"/>
              </a:rPr>
              <a:t> </a:t>
            </a:r>
            <a:r>
              <a:rPr b="1" lang="en-US" sz="1600">
                <a:solidFill>
                  <a:schemeClr val="accent2"/>
                </a:solidFill>
                <a:latin typeface="Arial"/>
                <a:ea typeface="Arial"/>
                <a:cs typeface="Arial"/>
                <a:sym typeface="Arial"/>
              </a:rPr>
              <a:t>***</a:t>
            </a:r>
            <a:endParaRPr b="1" sz="16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 </a:t>
            </a:r>
            <a:r>
              <a:rPr b="1" lang="en-US" sz="1400" u="sng">
                <a:solidFill>
                  <a:schemeClr val="hlink"/>
                </a:solidFill>
                <a:latin typeface="Arial"/>
                <a:ea typeface="Arial"/>
                <a:cs typeface="Arial"/>
                <a:sym typeface="Arial"/>
                <a:hlinkClick r:id="rId12"/>
              </a:rPr>
              <a:t>Real-world Anomaly Detection in Surveillance Videos</a:t>
            </a:r>
            <a:r>
              <a:rPr b="1" lang="en-US" sz="1500">
                <a:solidFill>
                  <a:schemeClr val="accent2"/>
                </a:solidFill>
                <a:latin typeface="Arial"/>
                <a:ea typeface="Arial"/>
                <a:cs typeface="Arial"/>
                <a:sym typeface="Arial"/>
              </a:rPr>
              <a:t>***</a:t>
            </a:r>
            <a:endParaRPr b="1" sz="15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 </a:t>
            </a:r>
            <a:r>
              <a:rPr b="1" lang="en-US" sz="1400" u="sng">
                <a:solidFill>
                  <a:schemeClr val="hlink"/>
                </a:solidFill>
                <a:latin typeface="Arial"/>
                <a:ea typeface="Arial"/>
                <a:cs typeface="Arial"/>
                <a:sym typeface="Arial"/>
                <a:hlinkClick r:id="rId13"/>
              </a:rPr>
              <a:t>Object Detection and Localization using Deep Convolutional Networks with Softmax Activation and Multi-class Log Loss</a:t>
            </a:r>
            <a:endParaRPr b="1" sz="14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a:t>
            </a:r>
            <a:r>
              <a:rPr b="1" lang="en-US" sz="1400" u="sng">
                <a:solidFill>
                  <a:schemeClr val="hlink"/>
                </a:solidFill>
                <a:latin typeface="Arial"/>
                <a:ea typeface="Arial"/>
                <a:cs typeface="Arial"/>
                <a:sym typeface="Arial"/>
                <a:hlinkClick r:id="rId14"/>
              </a:rPr>
              <a:t>Analyzing Tracklets for the Detection of Abnormal Crowd Behavior</a:t>
            </a:r>
            <a:endParaRPr b="1" sz="1400">
              <a:solidFill>
                <a:schemeClr val="accent2"/>
              </a:solidFill>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b="1" lang="en-US" sz="1400">
                <a:solidFill>
                  <a:schemeClr val="accent2"/>
                </a:solidFill>
                <a:latin typeface="Arial"/>
                <a:ea typeface="Arial"/>
                <a:cs typeface="Arial"/>
                <a:sym typeface="Arial"/>
              </a:rPr>
              <a:t>➤</a:t>
            </a:r>
            <a:r>
              <a:rPr b="1" lang="en-US" sz="1400" u="sng">
                <a:solidFill>
                  <a:schemeClr val="hlink"/>
                </a:solidFill>
                <a:latin typeface="Arial"/>
                <a:ea typeface="Arial"/>
                <a:cs typeface="Arial"/>
                <a:sym typeface="Arial"/>
                <a:hlinkClick r:id="rId15"/>
              </a:rPr>
              <a:t>Abnormal Crowd Motion Analysis</a:t>
            </a:r>
            <a:endParaRPr b="1" sz="1400">
              <a:solidFill>
                <a:schemeClr val="accent2"/>
              </a:solidFill>
              <a:latin typeface="Arial"/>
              <a:ea typeface="Arial"/>
              <a:cs typeface="Arial"/>
              <a:sym typeface="Arial"/>
            </a:endParaRPr>
          </a:p>
          <a:p>
            <a:pPr indent="0" lvl="0" marL="0" rtl="0" algn="l">
              <a:lnSpc>
                <a:spcPct val="115000"/>
              </a:lnSpc>
              <a:spcBef>
                <a:spcPts val="1000"/>
              </a:spcBef>
              <a:spcAft>
                <a:spcPts val="0"/>
              </a:spcAft>
              <a:buNone/>
            </a:pPr>
            <a:r>
              <a:t/>
            </a:r>
            <a:endParaRPr b="1" sz="1400">
              <a:solidFill>
                <a:schemeClr val="accent2"/>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10ea6ba60ec_0_5"/>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002060"/>
                </a:solidFill>
              </a:rPr>
              <a:t>References cont.</a:t>
            </a:r>
            <a:endParaRPr>
              <a:solidFill>
                <a:srgbClr val="002060"/>
              </a:solidFill>
            </a:endParaRPr>
          </a:p>
        </p:txBody>
      </p:sp>
      <p:sp>
        <p:nvSpPr>
          <p:cNvPr id="785" name="Google Shape;785;g10ea6ba60ec_0_5"/>
          <p:cNvSpPr txBox="1"/>
          <p:nvPr>
            <p:ph idx="1" type="body"/>
          </p:nvPr>
        </p:nvSpPr>
        <p:spPr>
          <a:xfrm>
            <a:off x="704775" y="2084925"/>
            <a:ext cx="10358700" cy="4756500"/>
          </a:xfrm>
          <a:prstGeom prst="rect">
            <a:avLst/>
          </a:prstGeom>
        </p:spPr>
        <p:txBody>
          <a:bodyPr anchorCtr="0" anchor="t" bIns="45700" lIns="45700" spcFirstLastPara="1" rIns="45700"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400">
                <a:solidFill>
                  <a:schemeClr val="accent2"/>
                </a:solidFill>
                <a:latin typeface="Arial"/>
                <a:ea typeface="Arial"/>
                <a:cs typeface="Arial"/>
                <a:sym typeface="Arial"/>
              </a:rPr>
              <a:t>➤ </a:t>
            </a:r>
            <a:r>
              <a:rPr b="1" lang="en-US" sz="1400" u="sng">
                <a:solidFill>
                  <a:schemeClr val="hlink"/>
                </a:solidFill>
                <a:highlight>
                  <a:srgbClr val="FFFFFF"/>
                </a:highlight>
                <a:latin typeface="Arial"/>
                <a:ea typeface="Arial"/>
                <a:cs typeface="Arial"/>
                <a:sym typeface="Arial"/>
                <a:hlinkClick r:id="rId3"/>
              </a:rPr>
              <a:t>Abnormal Crowd Behavior Detection Using Motion Information Images and Convolutional Neural Networks </a:t>
            </a:r>
            <a:endParaRPr b="1" sz="1400">
              <a:solidFill>
                <a:schemeClr val="accent2"/>
              </a:solidFill>
              <a:highlight>
                <a:srgbClr val="FFFFFF"/>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400">
                <a:solidFill>
                  <a:schemeClr val="accent2"/>
                </a:solidFill>
                <a:latin typeface="Arial"/>
                <a:ea typeface="Arial"/>
                <a:cs typeface="Arial"/>
                <a:sym typeface="Arial"/>
              </a:rPr>
              <a:t>➤ </a:t>
            </a:r>
            <a:r>
              <a:rPr b="1" lang="en-US" sz="1400" u="sng">
                <a:solidFill>
                  <a:schemeClr val="hlink"/>
                </a:solidFill>
                <a:highlight>
                  <a:srgbClr val="FFFFFF"/>
                </a:highlight>
                <a:latin typeface="Arial"/>
                <a:ea typeface="Arial"/>
                <a:cs typeface="Arial"/>
                <a:sym typeface="Arial"/>
                <a:hlinkClick r:id="rId4"/>
              </a:rPr>
              <a:t>Abnormal Crowd Behavior Detection Using Heuristic Search and Motion Awareness </a:t>
            </a:r>
            <a:endParaRPr b="1" sz="1400">
              <a:solidFill>
                <a:schemeClr val="accent2"/>
              </a:solidFill>
              <a:highlight>
                <a:srgbClr val="FFFFFF"/>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400">
                <a:solidFill>
                  <a:schemeClr val="accent2"/>
                </a:solidFill>
                <a:latin typeface="Arial"/>
                <a:ea typeface="Arial"/>
                <a:cs typeface="Arial"/>
                <a:sym typeface="Arial"/>
              </a:rPr>
              <a:t>➤ </a:t>
            </a:r>
            <a:r>
              <a:rPr b="1" lang="en-US" sz="1400" u="sng">
                <a:solidFill>
                  <a:schemeClr val="hlink"/>
                </a:solidFill>
                <a:highlight>
                  <a:srgbClr val="FFFFFF"/>
                </a:highlight>
                <a:latin typeface="Arial"/>
                <a:ea typeface="Arial"/>
                <a:cs typeface="Arial"/>
                <a:sym typeface="Arial"/>
                <a:hlinkClick r:id="rId5"/>
              </a:rPr>
              <a:t>Congested Crowd Instance Localization with Dilated Convolutional Swin Transformer </a:t>
            </a:r>
            <a:endParaRPr b="1" sz="1400">
              <a:solidFill>
                <a:schemeClr val="accent2"/>
              </a:solidFill>
              <a:highlight>
                <a:srgbClr val="FFFFFF"/>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400">
                <a:solidFill>
                  <a:schemeClr val="accent2"/>
                </a:solidFill>
                <a:latin typeface="Arial"/>
                <a:ea typeface="Arial"/>
                <a:cs typeface="Arial"/>
                <a:sym typeface="Arial"/>
              </a:rPr>
              <a:t>➤</a:t>
            </a:r>
            <a:r>
              <a:rPr lang="en-US" sz="1400" u="sng">
                <a:solidFill>
                  <a:schemeClr val="hlink"/>
                </a:solidFill>
                <a:latin typeface="Arial"/>
                <a:ea typeface="Arial"/>
                <a:cs typeface="Arial"/>
                <a:sym typeface="Arial"/>
                <a:hlinkClick r:id="rId6"/>
              </a:rPr>
              <a:t> </a:t>
            </a:r>
            <a:r>
              <a:rPr b="1" lang="en-US" sz="1400" u="sng">
                <a:solidFill>
                  <a:schemeClr val="hlink"/>
                </a:solidFill>
                <a:highlight>
                  <a:srgbClr val="FFFFFF"/>
                </a:highlight>
                <a:latin typeface="Arial"/>
                <a:ea typeface="Arial"/>
                <a:cs typeface="Arial"/>
                <a:sym typeface="Arial"/>
                <a:hlinkClick r:id="rId7"/>
              </a:rPr>
              <a:t>Encoder-Decoder Based Convolutional Neural Networks with Multi-Scale-Aware Modules for Crowd Counting </a:t>
            </a:r>
            <a:endParaRPr b="1" sz="1400">
              <a:solidFill>
                <a:schemeClr val="accent2"/>
              </a:solidFill>
              <a:highlight>
                <a:srgbClr val="FFFFFF"/>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400">
                <a:solidFill>
                  <a:schemeClr val="accent2"/>
                </a:solidFill>
                <a:latin typeface="Arial"/>
                <a:ea typeface="Arial"/>
                <a:cs typeface="Arial"/>
                <a:sym typeface="Arial"/>
              </a:rPr>
              <a:t>➤ </a:t>
            </a:r>
            <a:r>
              <a:rPr b="1" lang="en-US" sz="1400" u="sng">
                <a:solidFill>
                  <a:schemeClr val="hlink"/>
                </a:solidFill>
                <a:highlight>
                  <a:srgbClr val="FFFFFF"/>
                </a:highlight>
                <a:latin typeface="Arial"/>
                <a:ea typeface="Arial"/>
                <a:cs typeface="Arial"/>
                <a:sym typeface="Arial"/>
                <a:hlinkClick r:id="rId8"/>
              </a:rPr>
              <a:t>CSRNet: Dilated Convolutional Neural Networks for Understanding the Highly Congested Scenes</a:t>
            </a:r>
            <a:endParaRPr b="1" sz="1400">
              <a:solidFill>
                <a:schemeClr val="accent2"/>
              </a:solidFill>
              <a:highlight>
                <a:srgbClr val="FFFFFF"/>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400">
                <a:solidFill>
                  <a:schemeClr val="accent2"/>
                </a:solidFill>
                <a:latin typeface="Arial"/>
                <a:ea typeface="Arial"/>
                <a:cs typeface="Arial"/>
                <a:sym typeface="Arial"/>
              </a:rPr>
              <a:t>➤</a:t>
            </a:r>
            <a:r>
              <a:rPr b="1" lang="en-US" sz="1400" u="sng">
                <a:solidFill>
                  <a:schemeClr val="hlink"/>
                </a:solidFill>
                <a:highlight>
                  <a:srgbClr val="FFFFFF"/>
                </a:highlight>
                <a:latin typeface="Arial"/>
                <a:ea typeface="Arial"/>
                <a:cs typeface="Arial"/>
                <a:sym typeface="Arial"/>
              </a:rPr>
              <a:t> </a:t>
            </a:r>
            <a:r>
              <a:rPr b="1" lang="en-US" sz="1400" u="sng">
                <a:solidFill>
                  <a:schemeClr val="hlink"/>
                </a:solidFill>
                <a:highlight>
                  <a:srgbClr val="FFFFFF"/>
                </a:highlight>
                <a:latin typeface="Arial"/>
                <a:ea typeface="Arial"/>
                <a:cs typeface="Arial"/>
                <a:sym typeface="Arial"/>
                <a:hlinkClick r:id="rId9"/>
              </a:rPr>
              <a:t>Revisiting crowd behaviour analysis through deep learning: Taxonomy, anomaly detection</a:t>
            </a:r>
            <a:r>
              <a:rPr b="1" lang="en-US" sz="1400">
                <a:solidFill>
                  <a:schemeClr val="accent2"/>
                </a:solidFill>
                <a:highlight>
                  <a:schemeClr val="lt1"/>
                </a:highlight>
                <a:latin typeface="Arial"/>
                <a:ea typeface="Arial"/>
                <a:cs typeface="Arial"/>
                <a:sym typeface="Arial"/>
              </a:rPr>
              <a:t>***</a:t>
            </a:r>
            <a:endParaRPr b="1" sz="1400">
              <a:solidFill>
                <a:schemeClr val="accent2"/>
              </a:solidFill>
              <a:highlight>
                <a:schemeClr val="lt1"/>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400">
                <a:solidFill>
                  <a:schemeClr val="accent2"/>
                </a:solidFill>
                <a:latin typeface="Arial"/>
                <a:ea typeface="Arial"/>
                <a:cs typeface="Arial"/>
                <a:sym typeface="Arial"/>
              </a:rPr>
              <a:t>➤</a:t>
            </a:r>
            <a:r>
              <a:rPr b="1" lang="en-US" sz="1400" u="sng">
                <a:solidFill>
                  <a:schemeClr val="hlink"/>
                </a:solidFill>
                <a:highlight>
                  <a:srgbClr val="FFFFFF"/>
                </a:highlight>
                <a:latin typeface="Arial"/>
                <a:ea typeface="Arial"/>
                <a:cs typeface="Arial"/>
                <a:sym typeface="Arial"/>
              </a:rPr>
              <a:t> </a:t>
            </a:r>
            <a:r>
              <a:rPr b="1" lang="en-US" sz="1400" u="sng">
                <a:solidFill>
                  <a:schemeClr val="hlink"/>
                </a:solidFill>
                <a:highlight>
                  <a:srgbClr val="FFFFFF"/>
                </a:highlight>
                <a:latin typeface="Arial"/>
                <a:ea typeface="Arial"/>
                <a:cs typeface="Arial"/>
                <a:sym typeface="Arial"/>
                <a:hlinkClick r:id="rId10"/>
              </a:rPr>
              <a:t>Advances and Trends in Real Time Visual Crowd Analysis </a:t>
            </a:r>
            <a:endParaRPr b="1" sz="1400">
              <a:solidFill>
                <a:schemeClr val="accent2"/>
              </a:solidFill>
              <a:highlight>
                <a:schemeClr val="lt1"/>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400">
                <a:solidFill>
                  <a:schemeClr val="accent2"/>
                </a:solidFill>
                <a:latin typeface="Arial"/>
                <a:ea typeface="Arial"/>
                <a:cs typeface="Arial"/>
                <a:sym typeface="Arial"/>
              </a:rPr>
              <a:t>➤</a:t>
            </a:r>
            <a:r>
              <a:rPr b="1" lang="en-US" sz="1400" u="sng">
                <a:solidFill>
                  <a:schemeClr val="hlink"/>
                </a:solidFill>
                <a:highlight>
                  <a:srgbClr val="FFFFFF"/>
                </a:highlight>
                <a:latin typeface="Arial"/>
                <a:ea typeface="Arial"/>
                <a:cs typeface="Arial"/>
                <a:sym typeface="Arial"/>
              </a:rPr>
              <a:t> </a:t>
            </a:r>
            <a:r>
              <a:rPr b="1" lang="en-US" sz="1400" u="sng">
                <a:solidFill>
                  <a:schemeClr val="hlink"/>
                </a:solidFill>
                <a:highlight>
                  <a:srgbClr val="FFFFFF"/>
                </a:highlight>
                <a:latin typeface="Arial"/>
                <a:ea typeface="Arial"/>
                <a:cs typeface="Arial"/>
                <a:sym typeface="Arial"/>
                <a:hlinkClick r:id="rId11"/>
              </a:rPr>
              <a:t>Weakly and Partially Supervised Learning Frameworks for Anomaly Detection</a:t>
            </a:r>
            <a:endParaRPr b="1" sz="1400">
              <a:solidFill>
                <a:schemeClr val="accent2"/>
              </a:solidFill>
              <a:highlight>
                <a:schemeClr val="lt1"/>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400">
                <a:solidFill>
                  <a:schemeClr val="accent2"/>
                </a:solidFill>
                <a:latin typeface="Arial"/>
                <a:ea typeface="Arial"/>
                <a:cs typeface="Arial"/>
                <a:sym typeface="Arial"/>
              </a:rPr>
              <a:t>➤</a:t>
            </a:r>
            <a:r>
              <a:rPr b="1" lang="en-US" sz="1400" u="sng">
                <a:solidFill>
                  <a:schemeClr val="hlink"/>
                </a:solidFill>
                <a:highlight>
                  <a:srgbClr val="FFFFFF"/>
                </a:highlight>
                <a:latin typeface="Arial"/>
                <a:ea typeface="Arial"/>
                <a:cs typeface="Arial"/>
                <a:sym typeface="Arial"/>
                <a:hlinkClick r:id="rId12"/>
              </a:rPr>
              <a:t>Anomaly Detection in Video Sequence with Appearance-Motion Correspondence</a:t>
            </a:r>
            <a:endParaRPr b="1" sz="1400">
              <a:solidFill>
                <a:schemeClr val="accent2"/>
              </a:solidFill>
              <a:highlight>
                <a:schemeClr val="lt1"/>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t/>
            </a:r>
            <a:endParaRPr b="1" sz="1400">
              <a:solidFill>
                <a:schemeClr val="accent2"/>
              </a:solidFill>
              <a:highlight>
                <a:schemeClr val="lt1"/>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t/>
            </a:r>
            <a:endParaRPr b="1" sz="1400">
              <a:solidFill>
                <a:schemeClr val="accent2"/>
              </a:solidFill>
              <a:highlight>
                <a:schemeClr val="lt1"/>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t/>
            </a:r>
            <a:endParaRPr b="1" sz="1400">
              <a:solidFill>
                <a:schemeClr val="accent2"/>
              </a:solidFill>
              <a:highlight>
                <a:srgbClr val="FFFFFF"/>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rPr lang="en-US" sz="1100" u="sng">
                <a:solidFill>
                  <a:schemeClr val="hlink"/>
                </a:solidFill>
                <a:latin typeface="Arial"/>
                <a:ea typeface="Arial"/>
                <a:cs typeface="Arial"/>
                <a:sym typeface="Arial"/>
                <a:hlinkClick r:id="rId13"/>
              </a:rPr>
              <a:t> </a:t>
            </a:r>
            <a:endParaRPr b="1" sz="1400">
              <a:solidFill>
                <a:schemeClr val="accent2"/>
              </a:solidFill>
              <a:highlight>
                <a:srgbClr val="FFFFFF"/>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t/>
            </a:r>
            <a:endParaRPr b="1" sz="1400">
              <a:solidFill>
                <a:schemeClr val="accent2"/>
              </a:solidFill>
              <a:highlight>
                <a:srgbClr val="FFFFFF"/>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br>
              <a:rPr b="1" lang="en-US" sz="1400">
                <a:solidFill>
                  <a:schemeClr val="accent2"/>
                </a:solidFill>
                <a:highlight>
                  <a:srgbClr val="FFFFFF"/>
                </a:highlight>
                <a:latin typeface="Arial"/>
                <a:ea typeface="Arial"/>
                <a:cs typeface="Arial"/>
                <a:sym typeface="Arial"/>
              </a:rPr>
            </a:br>
            <a:endParaRPr b="1" sz="1400">
              <a:solidFill>
                <a:schemeClr val="accent2"/>
              </a:solidFill>
              <a:highlight>
                <a:srgbClr val="FFFFFF"/>
              </a:highlight>
              <a:latin typeface="Arial"/>
              <a:ea typeface="Arial"/>
              <a:cs typeface="Arial"/>
              <a:sym typeface="Arial"/>
            </a:endParaRPr>
          </a:p>
          <a:p>
            <a:pPr indent="0" lvl="0" marL="0" rtl="0" algn="l">
              <a:lnSpc>
                <a:spcPct val="115000"/>
              </a:lnSpc>
              <a:spcBef>
                <a:spcPts val="1000"/>
              </a:spcBef>
              <a:spcAft>
                <a:spcPts val="0"/>
              </a:spcAft>
              <a:buClr>
                <a:schemeClr val="dk1"/>
              </a:buClr>
              <a:buSzPts val="1100"/>
              <a:buFont typeface="Arial"/>
              <a:buNone/>
            </a:pPr>
            <a:r>
              <a:t/>
            </a:r>
            <a:endParaRPr b="1" sz="1400">
              <a:solidFill>
                <a:schemeClr val="accent2"/>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0b4255a2f6_1_15"/>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002060"/>
                </a:solidFill>
              </a:rPr>
              <a:t>UCSD Dataset</a:t>
            </a:r>
            <a:endParaRPr/>
          </a:p>
        </p:txBody>
      </p:sp>
      <p:sp>
        <p:nvSpPr>
          <p:cNvPr id="244" name="Google Shape;244;g10b4255a2f6_1_15"/>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0"/>
              </a:spcAft>
              <a:buNone/>
            </a:pPr>
            <a:r>
              <a:rPr lang="en-US"/>
              <a:t>Example of </a:t>
            </a:r>
            <a:r>
              <a:rPr lang="en-US"/>
              <a:t>anomaly: </a:t>
            </a:r>
            <a:r>
              <a:rPr b="1" lang="en-US">
                <a:solidFill>
                  <a:srgbClr val="1482AB"/>
                </a:solidFill>
              </a:rPr>
              <a:t>Cars </a:t>
            </a:r>
            <a:r>
              <a:rPr lang="en-US"/>
              <a:t>are not allowed in pedestrian path. </a:t>
            </a:r>
            <a:endParaRPr/>
          </a:p>
        </p:txBody>
      </p:sp>
      <p:pic>
        <p:nvPicPr>
          <p:cNvPr descr="Illustration images of the scenes from the UCSD Pedestrians dataset." id="245" name="Google Shape;245;g10b4255a2f6_1_15" title="Illustration images of the scenes from the UCSD Pedestrians dataset."/>
          <p:cNvPicPr preferRelativeResize="0"/>
          <p:nvPr/>
        </p:nvPicPr>
        <p:blipFill>
          <a:blip r:embed="rId3">
            <a:alphaModFix/>
          </a:blip>
          <a:stretch>
            <a:fillRect/>
          </a:stretch>
        </p:blipFill>
        <p:spPr>
          <a:xfrm>
            <a:off x="405550" y="3089575"/>
            <a:ext cx="11702500" cy="2696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eme2">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2021-11-24T15:43:13Z</dcterms:created>
  <dc:creator>Al.lord.hema ..</dc:creator>
</cp:coreProperties>
</file>